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gif" ContentType="image/gif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83" r:id="rId7"/>
    <p:sldId id="284" r:id="rId8"/>
    <p:sldId id="294" r:id="rId9"/>
    <p:sldId id="279" r:id="rId10"/>
    <p:sldId id="285" r:id="rId11"/>
    <p:sldId id="296" r:id="rId12"/>
    <p:sldId id="295" r:id="rId13"/>
    <p:sldId id="286" r:id="rId14"/>
    <p:sldId id="280" r:id="rId15"/>
    <p:sldId id="268" r:id="rId16"/>
    <p:sldId id="287" r:id="rId17"/>
    <p:sldId id="288" r:id="rId18"/>
    <p:sldId id="271" r:id="rId19"/>
    <p:sldId id="289" r:id="rId20"/>
    <p:sldId id="290" r:id="rId21"/>
    <p:sldId id="291" r:id="rId22"/>
    <p:sldId id="281" r:id="rId23"/>
    <p:sldId id="292" r:id="rId24"/>
    <p:sldId id="293" r:id="rId25"/>
    <p:sldId id="282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9BAB"/>
    <a:srgbClr val="838383"/>
    <a:srgbClr val="FAFBFB"/>
    <a:srgbClr val="F6F8F7"/>
    <a:srgbClr val="F4F9F7"/>
    <a:srgbClr val="029AAA"/>
    <a:srgbClr val="F5F8F7"/>
    <a:srgbClr val="828282"/>
    <a:srgbClr val="F9FAFA"/>
    <a:srgbClr val="0298A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526" autoAdjust="0"/>
  </p:normalViewPr>
  <p:slideViewPr>
    <p:cSldViewPr snapToGrid="0">
      <p:cViewPr varScale="1">
        <p:scale>
          <a:sx n="110" d="100"/>
          <a:sy n="110" d="100"/>
        </p:scale>
        <p:origin x="-59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5306A-0EE6-4F71-9C55-B6E797D9F5CF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EBDAB-E9D6-4836-B48C-79CA5454B3F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45750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29983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40C85-3F93-4D68-8A6F-45DB800B9FED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25939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40C85-3F93-4D68-8A6F-45DB800B9FED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0832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8910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00868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6561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61893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4036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73676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29881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4435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656490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 smtClean="0">
              <a:ea typeface="宋体" charset="-122"/>
            </a:endParaRPr>
          </a:p>
        </p:txBody>
      </p:sp>
      <p:sp>
        <p:nvSpPr>
          <p:cNvPr id="4100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>
              <a:buFont typeface="Arial" charset="0"/>
              <a:buNone/>
            </a:pPr>
            <a:fld id="{9F12CEBA-539A-48DB-8485-733839D4D627}" type="slidenum">
              <a:rPr lang="zh-CN" altLang="en-US" sz="1200">
                <a:solidFill>
                  <a:srgbClr val="000000"/>
                </a:solidFill>
                <a:latin typeface="Calibri" pitchFamily="34" charset="0"/>
                <a:ea typeface="宋体" charset="-122"/>
              </a:rPr>
              <a:pPr algn="r">
                <a:buFont typeface="Arial" charset="0"/>
                <a:buNone/>
              </a:pPr>
              <a:t>20</a:t>
            </a:fld>
            <a:endParaRPr lang="zh-CN" altLang="en-US" sz="1200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11746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77039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71178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15406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8395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13550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398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50752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1870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20905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54243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2925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9679" y="19112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6449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9748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3946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4000"/>
                </a:schemeClr>
              </a:gs>
              <a:gs pos="100000">
                <a:schemeClr val="bg1">
                  <a:lumMod val="97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9679" y="19112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9622" y="170021"/>
            <a:ext cx="9975273" cy="858753"/>
          </a:xfr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32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685783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88019"/>
            <a:ext cx="3860800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altLang="zh-CN" dirty="0" smtClean="0">
                <a:solidFill>
                  <a:prstClr val="black">
                    <a:tint val="75000"/>
                  </a:prstClr>
                </a:solidFill>
              </a:rPr>
              <a:t>WWW.YOURBUSINESS.COM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936427" y="6383141"/>
            <a:ext cx="1632181" cy="406233"/>
          </a:xfrm>
        </p:spPr>
        <p:txBody>
          <a:bodyPr/>
          <a:lstStyle>
            <a:lvl1pPr algn="ctr">
              <a:defRPr sz="1867">
                <a:latin typeface="Impact" panose="020B0806030902050204" pitchFamily="34" charset="0"/>
              </a:defRPr>
            </a:lvl1pPr>
          </a:lstStyle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0" y="957203"/>
            <a:ext cx="10896533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 userDrawn="1"/>
        </p:nvSpPr>
        <p:spPr>
          <a:xfrm>
            <a:off x="431371" y="504908"/>
            <a:ext cx="192021" cy="19202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</a:endParaRPr>
          </a:p>
        </p:txBody>
      </p:sp>
      <p:sp>
        <p:nvSpPr>
          <p:cNvPr id="13" name="KSO_Shape"/>
          <p:cNvSpPr>
            <a:spLocks/>
          </p:cNvSpPr>
          <p:nvPr userDrawn="1"/>
        </p:nvSpPr>
        <p:spPr bwMode="auto">
          <a:xfrm>
            <a:off x="10992544" y="420271"/>
            <a:ext cx="292789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 anchorCtr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114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1" grpId="0" animBg="1"/>
      <p:bldP spid="13" grpId="0" animBg="1"/>
    </p:bld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4000"/>
                </a:schemeClr>
              </a:gs>
              <a:gs pos="100000">
                <a:schemeClr val="bg1">
                  <a:lumMod val="97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5528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7929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86234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6173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3404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74380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717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1642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3186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CFE99-7D1C-4AE2-B1FF-948368985BE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C5AF-D079-4D5B-B984-040F2CE13F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33106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03599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809787" y="2053759"/>
            <a:ext cx="582673" cy="58267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1270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1207692" y="2566644"/>
            <a:ext cx="306070" cy="306070"/>
            <a:chOff x="9649054" y="3138248"/>
            <a:chExt cx="306070" cy="306070"/>
          </a:xfrm>
        </p:grpSpPr>
        <p:sp>
          <p:nvSpPr>
            <p:cNvPr id="8" name="椭圆 7"/>
            <p:cNvSpPr/>
            <p:nvPr/>
          </p:nvSpPr>
          <p:spPr>
            <a:xfrm>
              <a:off x="9649054" y="3138248"/>
              <a:ext cx="306070" cy="3060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419100" dist="317500" dir="2700000" sx="90000" sy="9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4125850">
              <a:off x="9750400" y="3250739"/>
              <a:ext cx="103376" cy="108725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556680" y="3026642"/>
            <a:ext cx="1005277" cy="10052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592739" y="5069958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" name="同心圆 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75439" y="5069957"/>
            <a:ext cx="1193086" cy="119308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" name="同心圆 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1272493" y="957080"/>
            <a:ext cx="3632372" cy="3632369"/>
            <a:chOff x="1272493" y="957080"/>
            <a:chExt cx="3632372" cy="3632369"/>
          </a:xfrm>
        </p:grpSpPr>
        <p:grpSp>
          <p:nvGrpSpPr>
            <p:cNvPr id="16" name="组合 15"/>
            <p:cNvGrpSpPr/>
            <p:nvPr/>
          </p:nvGrpSpPr>
          <p:grpSpPr>
            <a:xfrm>
              <a:off x="1272493" y="957080"/>
              <a:ext cx="3632372" cy="3632369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7" name="同心圆 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" name="椭圆 31"/>
            <p:cNvSpPr/>
            <p:nvPr/>
          </p:nvSpPr>
          <p:spPr>
            <a:xfrm>
              <a:off x="1691597" y="1411618"/>
              <a:ext cx="2766590" cy="2766590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TextBox 14"/>
            <p:cNvSpPr>
              <a:spLocks noChangeArrowheads="1"/>
            </p:cNvSpPr>
            <p:nvPr/>
          </p:nvSpPr>
          <p:spPr bwMode="auto">
            <a:xfrm>
              <a:off x="2148389" y="2235428"/>
              <a:ext cx="2083127" cy="1446550"/>
            </a:xfrm>
            <a:prstGeom prst="rect">
              <a:avLst/>
            </a:prstGeom>
            <a:extLst/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8800" dirty="0" smtClean="0">
                  <a:solidFill>
                    <a:schemeClr val="bg1"/>
                  </a:solidFill>
                  <a:latin typeface="Kartika" panose="02020503030404060203" pitchFamily="18" charset="0"/>
                  <a:ea typeface="+mj-ea"/>
                  <a:cs typeface="Kartika" panose="02020503030404060203" pitchFamily="18" charset="0"/>
                  <a:sym typeface="方正兰亭粗黑_GBK" charset="-122"/>
                </a:rPr>
                <a:t>ME</a:t>
              </a:r>
              <a:endParaRPr lang="en-US" altLang="zh-CN" sz="8800" dirty="0">
                <a:solidFill>
                  <a:schemeClr val="bg1"/>
                </a:solidFill>
                <a:latin typeface="Kartika" panose="02020503030404060203" pitchFamily="18" charset="0"/>
                <a:ea typeface="+mj-ea"/>
                <a:cs typeface="Kartika" panose="02020503030404060203" pitchFamily="18" charset="0"/>
                <a:sym typeface="方正兰亭粗黑_GBK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39350" y="1103842"/>
            <a:ext cx="1462222" cy="1462220"/>
            <a:chOff x="239350" y="1103842"/>
            <a:chExt cx="1462222" cy="1462220"/>
          </a:xfrm>
        </p:grpSpPr>
        <p:grpSp>
          <p:nvGrpSpPr>
            <p:cNvPr id="20" name="组合 19"/>
            <p:cNvGrpSpPr/>
            <p:nvPr/>
          </p:nvGrpSpPr>
          <p:grpSpPr>
            <a:xfrm>
              <a:off x="239350" y="1103842"/>
              <a:ext cx="1462222" cy="146222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" name="同心圆 2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椭圆 33"/>
            <p:cNvSpPr/>
            <p:nvPr/>
          </p:nvSpPr>
          <p:spPr>
            <a:xfrm>
              <a:off x="465007" y="1321130"/>
              <a:ext cx="1010572" cy="1010572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259634" y="4646318"/>
            <a:ext cx="2576058" cy="954488"/>
            <a:chOff x="9105971" y="4077858"/>
            <a:chExt cx="2576058" cy="954488"/>
          </a:xfrm>
        </p:grpSpPr>
        <p:sp>
          <p:nvSpPr>
            <p:cNvPr id="36" name="圆角矩形 35"/>
            <p:cNvSpPr/>
            <p:nvPr/>
          </p:nvSpPr>
          <p:spPr>
            <a:xfrm>
              <a:off x="9530664" y="4077858"/>
              <a:ext cx="1750492" cy="382420"/>
            </a:xfrm>
            <a:prstGeom prst="roundRect">
              <a:avLst>
                <a:gd name="adj" fmla="val 50000"/>
              </a:avLst>
            </a:prstGeom>
            <a:solidFill>
              <a:srgbClr val="838383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TextBox 109"/>
            <p:cNvSpPr txBox="1"/>
            <p:nvPr/>
          </p:nvSpPr>
          <p:spPr>
            <a:xfrm>
              <a:off x="9105971" y="4109016"/>
              <a:ext cx="257605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竞聘人</a:t>
              </a:r>
              <a:r>
                <a:rPr lang="zh-CN" altLang="en-US" sz="1600" b="1" dirty="0" smtClean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：亮亮图文</a:t>
              </a:r>
              <a:endParaRPr lang="zh-CN" altLang="en-US" sz="1600" b="1" dirty="0" smtClean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432821" y="4647320"/>
            <a:ext cx="2871112" cy="381418"/>
            <a:chOff x="6279158" y="4078860"/>
            <a:chExt cx="2871112" cy="381418"/>
          </a:xfrm>
        </p:grpSpPr>
        <p:sp>
          <p:nvSpPr>
            <p:cNvPr id="39" name="圆角矩形 38"/>
            <p:cNvSpPr/>
            <p:nvPr/>
          </p:nvSpPr>
          <p:spPr>
            <a:xfrm>
              <a:off x="6490639" y="4078860"/>
              <a:ext cx="2521011" cy="381418"/>
            </a:xfrm>
            <a:prstGeom prst="roundRect">
              <a:avLst>
                <a:gd name="adj" fmla="val 50000"/>
              </a:avLst>
            </a:prstGeom>
            <a:solidFill>
              <a:srgbClr val="838383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TextBox 14"/>
            <p:cNvSpPr txBox="1"/>
            <p:nvPr/>
          </p:nvSpPr>
          <p:spPr>
            <a:xfrm>
              <a:off x="6279158" y="4107869"/>
              <a:ext cx="28711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目标岗位：某某部门经理</a:t>
              </a:r>
              <a:endParaRPr lang="zh-CN" altLang="en-US" sz="1600" b="1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151418" y="3420051"/>
            <a:ext cx="5684274" cy="739143"/>
            <a:chOff x="6151418" y="3420051"/>
            <a:chExt cx="5684274" cy="739143"/>
          </a:xfrm>
        </p:grpSpPr>
        <p:sp>
          <p:nvSpPr>
            <p:cNvPr id="47" name="圆角矩形 46"/>
            <p:cNvSpPr/>
            <p:nvPr/>
          </p:nvSpPr>
          <p:spPr>
            <a:xfrm>
              <a:off x="6151418" y="3420051"/>
              <a:ext cx="5684274" cy="739143"/>
            </a:xfrm>
            <a:prstGeom prst="roundRect">
              <a:avLst>
                <a:gd name="adj" fmla="val 50000"/>
              </a:avLst>
            </a:prstGeom>
            <a:solidFill>
              <a:srgbClr val="029BAB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TextBox 187"/>
            <p:cNvSpPr txBox="1"/>
            <p:nvPr/>
          </p:nvSpPr>
          <p:spPr>
            <a:xfrm>
              <a:off x="6713577" y="3450960"/>
              <a:ext cx="4747391" cy="677076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3600" spc="3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岗位竞聘报告可修改</a:t>
              </a:r>
              <a:endParaRPr lang="zh-CN" altLang="en-US" sz="36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52" name="Maroon 5-Moves Like Jagg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5561957" y="-8186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76725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vortex dir="r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2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fill="hold" nodeType="withEffect" p14:presetBounceEnd="62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4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8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 p14:presetBounceEnd="62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2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3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6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7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 p14:presetBounceEnd="62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30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31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 p14:presetBounceEnd="62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34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3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2" fill="hold" nodeType="withEffect" p14:presetBounceEnd="62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38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39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3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2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2"/>
                    </p:tgtEl>
                  </p:cMediaNode>
                </p:audio>
              </p:childTnLst>
            </p:cTn>
          </p:par>
        </p:tnLst>
        <p:bldLst>
          <p:bldP spid="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2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3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2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 numSld="999" showWhenStopped="0">
                    <p:cTn id="5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2"/>
                    </p:tgtEl>
                  </p:cMediaNode>
                </p:video>
              </p:childTnLst>
            </p:cTn>
          </p:par>
        </p:tnLst>
        <p:bldLst>
          <p:bldP spid="4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解决问题能力 </a:t>
            </a:r>
            <a:r>
              <a:rPr lang="en-US" altLang="zh-CN" dirty="0"/>
              <a:t>| Solve The Problem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4057650" y="1992313"/>
            <a:ext cx="2030413" cy="1951037"/>
            <a:chOff x="4057650" y="1992313"/>
            <a:chExt cx="2030413" cy="1951037"/>
          </a:xfrm>
        </p:grpSpPr>
        <p:sp>
          <p:nvSpPr>
            <p:cNvPr id="41" name="任意多边形 40"/>
            <p:cNvSpPr>
              <a:spLocks noChangeArrowheads="1"/>
            </p:cNvSpPr>
            <p:nvPr/>
          </p:nvSpPr>
          <p:spPr bwMode="auto">
            <a:xfrm>
              <a:off x="4057650" y="1992313"/>
              <a:ext cx="2030413" cy="1951037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2" name="文本框 14"/>
            <p:cNvSpPr>
              <a:spLocks noChangeArrowheads="1"/>
            </p:cNvSpPr>
            <p:nvPr/>
          </p:nvSpPr>
          <p:spPr bwMode="auto">
            <a:xfrm>
              <a:off x="4670425" y="2425700"/>
              <a:ext cx="650875" cy="64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029BAB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01</a:t>
              </a:r>
              <a:endParaRPr lang="zh-CN" altLang="en-US" sz="3600" b="1" dirty="0">
                <a:solidFill>
                  <a:srgbClr val="029BAB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129338" y="2009775"/>
            <a:ext cx="2028825" cy="1949450"/>
            <a:chOff x="6129338" y="2009775"/>
            <a:chExt cx="2028825" cy="1949450"/>
          </a:xfrm>
        </p:grpSpPr>
        <p:sp>
          <p:nvSpPr>
            <p:cNvPr id="45" name="任意多边形 44"/>
            <p:cNvSpPr>
              <a:spLocks noChangeArrowheads="1"/>
            </p:cNvSpPr>
            <p:nvPr/>
          </p:nvSpPr>
          <p:spPr bwMode="auto">
            <a:xfrm flipH="1">
              <a:off x="6129338" y="2009775"/>
              <a:ext cx="2028825" cy="1949450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outerShdw blurRad="127000" dist="635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6" name="文本框 15"/>
            <p:cNvSpPr>
              <a:spLocks noChangeArrowheads="1"/>
            </p:cNvSpPr>
            <p:nvPr/>
          </p:nvSpPr>
          <p:spPr bwMode="auto">
            <a:xfrm>
              <a:off x="6916738" y="2427288"/>
              <a:ext cx="649287" cy="646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838383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02</a:t>
              </a:r>
              <a:endParaRPr lang="zh-CN" altLang="en-US" sz="3600" b="1" dirty="0">
                <a:solidFill>
                  <a:srgbClr val="838383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516313" y="3540125"/>
            <a:ext cx="2157412" cy="2773363"/>
            <a:chOff x="3516313" y="3540125"/>
            <a:chExt cx="2157412" cy="2773363"/>
          </a:xfrm>
        </p:grpSpPr>
        <p:sp>
          <p:nvSpPr>
            <p:cNvPr id="48" name="任意多边形 47"/>
            <p:cNvSpPr>
              <a:spLocks noChangeArrowheads="1"/>
            </p:cNvSpPr>
            <p:nvPr/>
          </p:nvSpPr>
          <p:spPr bwMode="auto">
            <a:xfrm>
              <a:off x="3516313" y="3540125"/>
              <a:ext cx="2157412" cy="2073275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9" name="矩形 48"/>
            <p:cNvSpPr>
              <a:spLocks noChangeArrowheads="1"/>
            </p:cNvSpPr>
            <p:nvPr/>
          </p:nvSpPr>
          <p:spPr bwMode="auto">
            <a:xfrm>
              <a:off x="4233863" y="5776913"/>
              <a:ext cx="669925" cy="536575"/>
            </a:xfrm>
            <a:prstGeom prst="rect">
              <a:avLst/>
            </a:prstGeom>
            <a:solidFill>
              <a:srgbClr val="838383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0" name="文本框 16"/>
            <p:cNvSpPr>
              <a:spLocks noChangeArrowheads="1"/>
            </p:cNvSpPr>
            <p:nvPr/>
          </p:nvSpPr>
          <p:spPr bwMode="auto">
            <a:xfrm>
              <a:off x="4200525" y="3983038"/>
              <a:ext cx="649288" cy="646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838383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03</a:t>
              </a:r>
              <a:endParaRPr lang="zh-CN" altLang="en-US" sz="3600" b="1" dirty="0">
                <a:solidFill>
                  <a:srgbClr val="838383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524625" y="3556000"/>
            <a:ext cx="2157413" cy="2774950"/>
            <a:chOff x="6524625" y="3556000"/>
            <a:chExt cx="2157413" cy="2774950"/>
          </a:xfrm>
        </p:grpSpPr>
        <p:sp>
          <p:nvSpPr>
            <p:cNvPr id="52" name="任意多边形 51"/>
            <p:cNvSpPr>
              <a:spLocks noChangeArrowheads="1"/>
            </p:cNvSpPr>
            <p:nvPr/>
          </p:nvSpPr>
          <p:spPr bwMode="auto">
            <a:xfrm flipH="1">
              <a:off x="6524625" y="3556000"/>
              <a:ext cx="2157413" cy="2074863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3" name="矩形 13"/>
            <p:cNvSpPr>
              <a:spLocks noChangeArrowheads="1"/>
            </p:cNvSpPr>
            <p:nvPr/>
          </p:nvSpPr>
          <p:spPr bwMode="auto">
            <a:xfrm flipH="1">
              <a:off x="7294563" y="5794375"/>
              <a:ext cx="669925" cy="536575"/>
            </a:xfrm>
            <a:prstGeom prst="rect">
              <a:avLst/>
            </a:prstGeom>
            <a:solidFill>
              <a:srgbClr val="029BAB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文本框 17"/>
            <p:cNvSpPr>
              <a:spLocks noChangeArrowheads="1"/>
            </p:cNvSpPr>
            <p:nvPr/>
          </p:nvSpPr>
          <p:spPr bwMode="auto">
            <a:xfrm>
              <a:off x="7375525" y="4032250"/>
              <a:ext cx="649288" cy="64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029BAB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04</a:t>
              </a:r>
              <a:endParaRPr lang="zh-CN" altLang="en-US" sz="3600" b="1" dirty="0">
                <a:solidFill>
                  <a:srgbClr val="029BAB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941388" y="2425700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380990" indent="-380990">
              <a:lnSpc>
                <a:spcPct val="120000"/>
              </a:lnSpc>
              <a:buClr>
                <a:srgbClr val="323369"/>
              </a:buClr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发现问题</a:t>
            </a:r>
          </a:p>
          <a:p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41388" y="4775177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380990" indent="-380990">
              <a:lnSpc>
                <a:spcPct val="120000"/>
              </a:lnSpc>
              <a:buClr>
                <a:srgbClr val="01B1C3"/>
              </a:buClr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解决问题</a:t>
            </a:r>
          </a:p>
          <a:p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917737" y="2534227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380990" indent="-380990">
              <a:lnSpc>
                <a:spcPct val="120000"/>
              </a:lnSpc>
              <a:buClr>
                <a:srgbClr val="01B1C3"/>
              </a:buClr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分析问题</a:t>
            </a:r>
          </a:p>
          <a:p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917737" y="4883704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380990" indent="-380990">
              <a:lnSpc>
                <a:spcPct val="120000"/>
              </a:lnSpc>
              <a:buClr>
                <a:srgbClr val="323369"/>
              </a:buClr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总结思考</a:t>
            </a:r>
            <a:endParaRPr lang="en-US" altLang="zh-CN" sz="2000" b="1" dirty="0">
              <a:solidFill>
                <a:prstClr val="white">
                  <a:lumMod val="50000"/>
                </a:prstClr>
              </a:solidFill>
              <a:cs typeface="+mn-ea"/>
              <a:sym typeface="+mn-lt"/>
            </a:endParaRPr>
          </a:p>
          <a:p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894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7000">
        <p14:doors dir="vert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解决问题能力 </a:t>
            </a:r>
            <a:r>
              <a:rPr lang="en-US" altLang="zh-CN" dirty="0"/>
              <a:t>| Solve The Problem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直接连接符 3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859069" y="3190281"/>
            <a:ext cx="4608000" cy="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flipV="1">
            <a:off x="5472463" y="3207755"/>
            <a:ext cx="0" cy="309600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5472462" y="6310561"/>
            <a:ext cx="5760000" cy="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3" name="组合 4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1352562" y="1996074"/>
            <a:ext cx="2366566" cy="2366566"/>
            <a:chOff x="2380069" y="5306566"/>
            <a:chExt cx="1368000" cy="1368000"/>
          </a:xfrm>
        </p:grpSpPr>
        <p:sp>
          <p:nvSpPr>
            <p:cNvPr id="45" name="椭圆 44"/>
            <p:cNvSpPr/>
            <p:nvPr/>
          </p:nvSpPr>
          <p:spPr>
            <a:xfrm>
              <a:off x="2380069" y="5306566"/>
              <a:ext cx="1368000" cy="1368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2534773" y="5461270"/>
              <a:ext cx="1058592" cy="1058592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</p:grpSp>
      <p:grpSp>
        <p:nvGrpSpPr>
          <p:cNvPr id="47" name="组合 4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3569807"/>
            <a:ext cx="576000" cy="576000"/>
            <a:chOff x="5196835" y="3569807"/>
            <a:chExt cx="576000" cy="576000"/>
          </a:xfrm>
        </p:grpSpPr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5196835" y="3569807"/>
              <a:ext cx="576000" cy="576000"/>
            </a:xfrm>
            <a:prstGeom prst="ellipse">
              <a:avLst/>
            </a:prstGeom>
            <a:solidFill>
              <a:srgbClr val="029BAB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49" name="文本框 48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3593639"/>
              <a:ext cx="474810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A</a:t>
              </a:r>
            </a:p>
          </p:txBody>
        </p:sp>
      </p:grpSp>
      <p:grpSp>
        <p:nvGrpSpPr>
          <p:cNvPr id="50" name="组合 4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4526176"/>
            <a:ext cx="576000" cy="576000"/>
            <a:chOff x="5196835" y="4526176"/>
            <a:chExt cx="576000" cy="576000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96835" y="4526176"/>
              <a:ext cx="576000" cy="576000"/>
            </a:xfrm>
            <a:prstGeom prst="ellipse">
              <a:avLst/>
            </a:prstGeom>
            <a:solidFill>
              <a:srgbClr val="838383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52" name="文本框 51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4550008"/>
              <a:ext cx="45557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B</a:t>
              </a:r>
            </a:p>
          </p:txBody>
        </p:sp>
      </p:grpSp>
      <p:grpSp>
        <p:nvGrpSpPr>
          <p:cNvPr id="53" name="组合 5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5483177"/>
            <a:ext cx="576000" cy="576000"/>
            <a:chOff x="5196835" y="5483177"/>
            <a:chExt cx="576000" cy="576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5196835" y="5483177"/>
              <a:ext cx="576000" cy="576000"/>
            </a:xfrm>
            <a:prstGeom prst="ellipse">
              <a:avLst/>
            </a:prstGeom>
            <a:solidFill>
              <a:srgbClr val="029BAB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55" name="文本框 54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5507009"/>
              <a:ext cx="48763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C</a:t>
              </a:r>
            </a:p>
          </p:txBody>
        </p:sp>
      </p:grpSp>
      <p:sp>
        <p:nvSpPr>
          <p:cNvPr id="56" name="文本框 5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08127" y="3569807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29BA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029BA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7" name="文本框 5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35761" y="4550008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83838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83838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8" name="文本框 5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25174" y="5540845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29BA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029BA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9" name="文本框 5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06654" y="3552366"/>
            <a:ext cx="4526239" cy="86177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请亮亮图文旗舰店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sz="7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22533" y="4526176"/>
            <a:ext cx="521168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文本框 6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14837" y="5534561"/>
            <a:ext cx="521168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21476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7000">
        <p14:doors dir="vert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岗位职责 </a:t>
            </a:r>
            <a:r>
              <a:rPr lang="en-US" altLang="zh-CN" dirty="0"/>
              <a:t>| Responsibilities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>
            <a:spLocks noChangeAspect="1"/>
          </p:cNvSpPr>
          <p:nvPr/>
        </p:nvSpPr>
        <p:spPr>
          <a:xfrm>
            <a:off x="2918119" y="3079119"/>
            <a:ext cx="1823244" cy="1823244"/>
          </a:xfrm>
          <a:prstGeom prst="ellipse">
            <a:avLst/>
          </a:prstGeom>
          <a:gradFill>
            <a:gsLst>
              <a:gs pos="0">
                <a:srgbClr val="CACACA"/>
              </a:gs>
              <a:gs pos="100000">
                <a:schemeClr val="bg1"/>
              </a:gs>
            </a:gsLst>
            <a:lin ang="5400000" scaled="1"/>
          </a:gradFill>
          <a:ln w="31750" cap="flat">
            <a:gradFill>
              <a:gsLst>
                <a:gs pos="0">
                  <a:schemeClr val="bg1"/>
                </a:gs>
                <a:gs pos="100000">
                  <a:srgbClr val="CDCDCD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79400" dist="25400" dir="5400000" sx="102000" sy="102000" algn="t" rotWithShape="0">
              <a:schemeClr val="tx1">
                <a:lumMod val="95000"/>
                <a:lumOff val="5000"/>
                <a:alpha val="28000"/>
              </a:schemeClr>
            </a:outerShdw>
          </a:effectLst>
        </p:spPr>
        <p:txBody>
          <a:bodyPr lIns="91440" tIns="45720" rIns="91440" bIns="45720"/>
          <a:lstStyle/>
          <a:p>
            <a:pPr>
              <a:defRPr/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3" name="文本框 51"/>
          <p:cNvSpPr txBox="1">
            <a:spLocks noChangeAspect="1"/>
          </p:cNvSpPr>
          <p:nvPr/>
        </p:nvSpPr>
        <p:spPr>
          <a:xfrm>
            <a:off x="3218085" y="3476037"/>
            <a:ext cx="1205779" cy="9131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altLang="zh-CN" sz="26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Sample</a:t>
            </a:r>
          </a:p>
          <a:p>
            <a:pPr algn="ctr">
              <a:defRPr/>
            </a:pPr>
            <a:r>
              <a:rPr lang="en-US" altLang="zh-CN" sz="2667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</a:rPr>
              <a:t>TEXT</a:t>
            </a:r>
            <a:endParaRPr lang="zh-CN" altLang="en-US" sz="2667" dirty="0">
              <a:solidFill>
                <a:schemeClr val="tx1">
                  <a:lumMod val="65000"/>
                  <a:lumOff val="35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44" name="组合 2"/>
          <p:cNvGrpSpPr>
            <a:grpSpLocks noChangeAspect="1"/>
          </p:cNvGrpSpPr>
          <p:nvPr/>
        </p:nvGrpSpPr>
        <p:grpSpPr bwMode="auto">
          <a:xfrm>
            <a:off x="3083837" y="1508788"/>
            <a:ext cx="1486477" cy="1954068"/>
            <a:chOff x="3134642" y="175171"/>
            <a:chExt cx="1634868" cy="2149364"/>
          </a:xfrm>
        </p:grpSpPr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3134642" y="175171"/>
              <a:ext cx="1634868" cy="2149364"/>
            </a:xfrm>
            <a:custGeom>
              <a:avLst/>
              <a:gdLst>
                <a:gd name="T0" fmla="*/ 552 w 552"/>
                <a:gd name="T1" fmla="*/ 285 h 726"/>
                <a:gd name="T2" fmla="*/ 552 w 552"/>
                <a:gd name="T3" fmla="*/ 276 h 726"/>
                <a:gd name="T4" fmla="*/ 552 w 552"/>
                <a:gd name="T5" fmla="*/ 269 h 726"/>
                <a:gd name="T6" fmla="*/ 552 w 552"/>
                <a:gd name="T7" fmla="*/ 263 h 726"/>
                <a:gd name="T8" fmla="*/ 276 w 552"/>
                <a:gd name="T9" fmla="*/ 0 h 726"/>
                <a:gd name="T10" fmla="*/ 1 w 552"/>
                <a:gd name="T11" fmla="*/ 263 h 726"/>
                <a:gd name="T12" fmla="*/ 0 w 552"/>
                <a:gd name="T13" fmla="*/ 269 h 726"/>
                <a:gd name="T14" fmla="*/ 0 w 552"/>
                <a:gd name="T15" fmla="*/ 276 h 726"/>
                <a:gd name="T16" fmla="*/ 0 w 552"/>
                <a:gd name="T17" fmla="*/ 285 h 726"/>
                <a:gd name="T18" fmla="*/ 276 w 552"/>
                <a:gd name="T19" fmla="*/ 726 h 726"/>
                <a:gd name="T20" fmla="*/ 552 w 552"/>
                <a:gd name="T21" fmla="*/ 28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2" h="726">
                  <a:moveTo>
                    <a:pt x="552" y="285"/>
                  </a:moveTo>
                  <a:cubicBezTo>
                    <a:pt x="552" y="282"/>
                    <a:pt x="552" y="279"/>
                    <a:pt x="552" y="276"/>
                  </a:cubicBezTo>
                  <a:cubicBezTo>
                    <a:pt x="552" y="274"/>
                    <a:pt x="552" y="272"/>
                    <a:pt x="552" y="269"/>
                  </a:cubicBezTo>
                  <a:cubicBezTo>
                    <a:pt x="552" y="267"/>
                    <a:pt x="552" y="265"/>
                    <a:pt x="552" y="263"/>
                  </a:cubicBezTo>
                  <a:cubicBezTo>
                    <a:pt x="546" y="117"/>
                    <a:pt x="425" y="0"/>
                    <a:pt x="276" y="0"/>
                  </a:cubicBezTo>
                  <a:cubicBezTo>
                    <a:pt x="128" y="0"/>
                    <a:pt x="7" y="117"/>
                    <a:pt x="1" y="263"/>
                  </a:cubicBezTo>
                  <a:cubicBezTo>
                    <a:pt x="0" y="265"/>
                    <a:pt x="0" y="267"/>
                    <a:pt x="0" y="269"/>
                  </a:cubicBezTo>
                  <a:cubicBezTo>
                    <a:pt x="0" y="272"/>
                    <a:pt x="0" y="274"/>
                    <a:pt x="0" y="276"/>
                  </a:cubicBezTo>
                  <a:cubicBezTo>
                    <a:pt x="0" y="279"/>
                    <a:pt x="0" y="282"/>
                    <a:pt x="0" y="285"/>
                  </a:cubicBezTo>
                  <a:cubicBezTo>
                    <a:pt x="6" y="556"/>
                    <a:pt x="276" y="726"/>
                    <a:pt x="276" y="726"/>
                  </a:cubicBezTo>
                  <a:cubicBezTo>
                    <a:pt x="276" y="726"/>
                    <a:pt x="546" y="556"/>
                    <a:pt x="552" y="285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268076" y="311727"/>
              <a:ext cx="1368000" cy="1368000"/>
            </a:xfrm>
            <a:prstGeom prst="ellipse">
              <a:avLst/>
            </a:prstGeom>
            <a:solidFill>
              <a:srgbClr val="838383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47" name="文本框 52"/>
            <p:cNvSpPr txBox="1">
              <a:spLocks noChangeArrowheads="1"/>
            </p:cNvSpPr>
            <p:nvPr/>
          </p:nvSpPr>
          <p:spPr bwMode="auto">
            <a:xfrm>
              <a:off x="3354225" y="696442"/>
              <a:ext cx="1218604" cy="507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向心力</a:t>
              </a:r>
            </a:p>
          </p:txBody>
        </p:sp>
      </p:grpSp>
      <p:grpSp>
        <p:nvGrpSpPr>
          <p:cNvPr id="48" name="组合 1"/>
          <p:cNvGrpSpPr>
            <a:grpSpLocks noChangeAspect="1"/>
          </p:cNvGrpSpPr>
          <p:nvPr/>
        </p:nvGrpSpPr>
        <p:grpSpPr bwMode="auto">
          <a:xfrm>
            <a:off x="1391478" y="2233164"/>
            <a:ext cx="1892011" cy="1845831"/>
            <a:chOff x="955236" y="1261745"/>
            <a:chExt cx="2081765" cy="2030441"/>
          </a:xfrm>
        </p:grpSpPr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955236" y="1261745"/>
              <a:ext cx="2081765" cy="2030441"/>
            </a:xfrm>
            <a:custGeom>
              <a:avLst/>
              <a:gdLst>
                <a:gd name="T0" fmla="*/ 459 w 703"/>
                <a:gd name="T1" fmla="*/ 78 h 686"/>
                <a:gd name="T2" fmla="*/ 451 w 703"/>
                <a:gd name="T3" fmla="*/ 73 h 686"/>
                <a:gd name="T4" fmla="*/ 446 w 703"/>
                <a:gd name="T5" fmla="*/ 70 h 686"/>
                <a:gd name="T6" fmla="*/ 440 w 703"/>
                <a:gd name="T7" fmla="*/ 67 h 686"/>
                <a:gd name="T8" fmla="*/ 74 w 703"/>
                <a:gd name="T9" fmla="*/ 174 h 686"/>
                <a:gd name="T10" fmla="*/ 164 w 703"/>
                <a:gd name="T11" fmla="*/ 545 h 686"/>
                <a:gd name="T12" fmla="*/ 170 w 703"/>
                <a:gd name="T13" fmla="*/ 548 h 686"/>
                <a:gd name="T14" fmla="*/ 175 w 703"/>
                <a:gd name="T15" fmla="*/ 552 h 686"/>
                <a:gd name="T16" fmla="*/ 183 w 703"/>
                <a:gd name="T17" fmla="*/ 556 h 686"/>
                <a:gd name="T18" fmla="*/ 703 w 703"/>
                <a:gd name="T19" fmla="*/ 537 h 686"/>
                <a:gd name="T20" fmla="*/ 459 w 703"/>
                <a:gd name="T21" fmla="*/ 78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6">
                  <a:moveTo>
                    <a:pt x="459" y="78"/>
                  </a:moveTo>
                  <a:cubicBezTo>
                    <a:pt x="456" y="76"/>
                    <a:pt x="454" y="75"/>
                    <a:pt x="451" y="73"/>
                  </a:cubicBezTo>
                  <a:cubicBezTo>
                    <a:pt x="449" y="72"/>
                    <a:pt x="447" y="71"/>
                    <a:pt x="446" y="70"/>
                  </a:cubicBezTo>
                  <a:cubicBezTo>
                    <a:pt x="444" y="69"/>
                    <a:pt x="442" y="68"/>
                    <a:pt x="440" y="67"/>
                  </a:cubicBezTo>
                  <a:cubicBezTo>
                    <a:pt x="310" y="0"/>
                    <a:pt x="148" y="46"/>
                    <a:pt x="74" y="174"/>
                  </a:cubicBezTo>
                  <a:cubicBezTo>
                    <a:pt x="0" y="303"/>
                    <a:pt x="41" y="466"/>
                    <a:pt x="164" y="545"/>
                  </a:cubicBezTo>
                  <a:cubicBezTo>
                    <a:pt x="166" y="546"/>
                    <a:pt x="168" y="547"/>
                    <a:pt x="170" y="548"/>
                  </a:cubicBezTo>
                  <a:cubicBezTo>
                    <a:pt x="171" y="549"/>
                    <a:pt x="173" y="550"/>
                    <a:pt x="175" y="552"/>
                  </a:cubicBezTo>
                  <a:cubicBezTo>
                    <a:pt x="178" y="553"/>
                    <a:pt x="180" y="555"/>
                    <a:pt x="183" y="556"/>
                  </a:cubicBezTo>
                  <a:cubicBezTo>
                    <a:pt x="421" y="686"/>
                    <a:pt x="703" y="537"/>
                    <a:pt x="703" y="537"/>
                  </a:cubicBezTo>
                  <a:cubicBezTo>
                    <a:pt x="703" y="537"/>
                    <a:pt x="691" y="219"/>
                    <a:pt x="459" y="78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209481" y="1512440"/>
              <a:ext cx="1368000" cy="1368000"/>
            </a:xfrm>
            <a:prstGeom prst="ellipse">
              <a:avLst/>
            </a:prstGeom>
            <a:solidFill>
              <a:srgbClr val="029BAB"/>
            </a:solidFill>
            <a:ln w="28575" cap="flat">
              <a:noFill/>
              <a:prstDash val="solid"/>
              <a:miter lim="800000"/>
              <a:headEnd/>
              <a:tailEnd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/>
            </a:p>
          </p:txBody>
        </p:sp>
        <p:sp>
          <p:nvSpPr>
            <p:cNvPr id="51" name="文本框 53"/>
            <p:cNvSpPr txBox="1">
              <a:spLocks noChangeArrowheads="1"/>
            </p:cNvSpPr>
            <p:nvPr/>
          </p:nvSpPr>
          <p:spPr bwMode="auto">
            <a:xfrm>
              <a:off x="1261502" y="1938387"/>
              <a:ext cx="1219119" cy="507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决策力</a:t>
              </a:r>
            </a:p>
          </p:txBody>
        </p:sp>
      </p:grpSp>
      <p:grpSp>
        <p:nvGrpSpPr>
          <p:cNvPr id="52" name="组合 3"/>
          <p:cNvGrpSpPr>
            <a:grpSpLocks noChangeAspect="1"/>
          </p:cNvGrpSpPr>
          <p:nvPr/>
        </p:nvGrpSpPr>
        <p:grpSpPr bwMode="auto">
          <a:xfrm>
            <a:off x="4339606" y="2233164"/>
            <a:ext cx="1893455" cy="1845831"/>
            <a:chOff x="4870907" y="1261745"/>
            <a:chExt cx="2081765" cy="2030441"/>
          </a:xfrm>
        </p:grpSpPr>
        <p:sp>
          <p:nvSpPr>
            <p:cNvPr id="53" name="Freeform 10"/>
            <p:cNvSpPr>
              <a:spLocks/>
            </p:cNvSpPr>
            <p:nvPr/>
          </p:nvSpPr>
          <p:spPr bwMode="auto">
            <a:xfrm>
              <a:off x="4870907" y="1261745"/>
              <a:ext cx="2081765" cy="2030441"/>
            </a:xfrm>
            <a:custGeom>
              <a:avLst/>
              <a:gdLst>
                <a:gd name="T0" fmla="*/ 520 w 703"/>
                <a:gd name="T1" fmla="*/ 556 h 686"/>
                <a:gd name="T2" fmla="*/ 528 w 703"/>
                <a:gd name="T3" fmla="*/ 552 h 686"/>
                <a:gd name="T4" fmla="*/ 533 w 703"/>
                <a:gd name="T5" fmla="*/ 548 h 686"/>
                <a:gd name="T6" fmla="*/ 538 w 703"/>
                <a:gd name="T7" fmla="*/ 545 h 686"/>
                <a:gd name="T8" fmla="*/ 629 w 703"/>
                <a:gd name="T9" fmla="*/ 174 h 686"/>
                <a:gd name="T10" fmla="*/ 262 w 703"/>
                <a:gd name="T11" fmla="*/ 67 h 686"/>
                <a:gd name="T12" fmla="*/ 257 w 703"/>
                <a:gd name="T13" fmla="*/ 70 h 686"/>
                <a:gd name="T14" fmla="*/ 251 w 703"/>
                <a:gd name="T15" fmla="*/ 73 h 686"/>
                <a:gd name="T16" fmla="*/ 244 w 703"/>
                <a:gd name="T17" fmla="*/ 78 h 686"/>
                <a:gd name="T18" fmla="*/ 0 w 703"/>
                <a:gd name="T19" fmla="*/ 538 h 686"/>
                <a:gd name="T20" fmla="*/ 520 w 703"/>
                <a:gd name="T21" fmla="*/ 556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6">
                  <a:moveTo>
                    <a:pt x="520" y="556"/>
                  </a:moveTo>
                  <a:cubicBezTo>
                    <a:pt x="522" y="555"/>
                    <a:pt x="525" y="553"/>
                    <a:pt x="528" y="552"/>
                  </a:cubicBezTo>
                  <a:cubicBezTo>
                    <a:pt x="529" y="550"/>
                    <a:pt x="531" y="549"/>
                    <a:pt x="533" y="548"/>
                  </a:cubicBezTo>
                  <a:cubicBezTo>
                    <a:pt x="535" y="547"/>
                    <a:pt x="537" y="546"/>
                    <a:pt x="538" y="545"/>
                  </a:cubicBezTo>
                  <a:cubicBezTo>
                    <a:pt x="662" y="466"/>
                    <a:pt x="703" y="303"/>
                    <a:pt x="629" y="174"/>
                  </a:cubicBezTo>
                  <a:cubicBezTo>
                    <a:pt x="554" y="46"/>
                    <a:pt x="393" y="0"/>
                    <a:pt x="262" y="67"/>
                  </a:cubicBezTo>
                  <a:cubicBezTo>
                    <a:pt x="261" y="68"/>
                    <a:pt x="259" y="69"/>
                    <a:pt x="257" y="70"/>
                  </a:cubicBezTo>
                  <a:cubicBezTo>
                    <a:pt x="255" y="71"/>
                    <a:pt x="253" y="72"/>
                    <a:pt x="251" y="73"/>
                  </a:cubicBezTo>
                  <a:cubicBezTo>
                    <a:pt x="249" y="75"/>
                    <a:pt x="246" y="76"/>
                    <a:pt x="244" y="78"/>
                  </a:cubicBezTo>
                  <a:cubicBezTo>
                    <a:pt x="12" y="219"/>
                    <a:pt x="0" y="538"/>
                    <a:pt x="0" y="538"/>
                  </a:cubicBezTo>
                  <a:cubicBezTo>
                    <a:pt x="0" y="538"/>
                    <a:pt x="282" y="686"/>
                    <a:pt x="520" y="556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5326671" y="1512440"/>
              <a:ext cx="1368000" cy="1368000"/>
            </a:xfrm>
            <a:prstGeom prst="ellipse">
              <a:avLst/>
            </a:prstGeom>
            <a:solidFill>
              <a:srgbClr val="029BAB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55" name="文本框 54"/>
            <p:cNvSpPr txBox="1">
              <a:spLocks noChangeArrowheads="1"/>
            </p:cNvSpPr>
            <p:nvPr/>
          </p:nvSpPr>
          <p:spPr bwMode="auto">
            <a:xfrm>
              <a:off x="5406816" y="1938388"/>
              <a:ext cx="1218190" cy="507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rgbClr val="F6F8F7"/>
                  </a:solidFill>
                  <a:sym typeface="+mn-lt"/>
                </a:rPr>
                <a:t>统筹力</a:t>
              </a:r>
            </a:p>
          </p:txBody>
        </p:sp>
      </p:grpSp>
      <p:grpSp>
        <p:nvGrpSpPr>
          <p:cNvPr id="56" name="组合 4"/>
          <p:cNvGrpSpPr>
            <a:grpSpLocks noChangeAspect="1"/>
          </p:cNvGrpSpPr>
          <p:nvPr/>
        </p:nvGrpSpPr>
        <p:grpSpPr bwMode="auto">
          <a:xfrm>
            <a:off x="4339606" y="3886973"/>
            <a:ext cx="1893455" cy="1850159"/>
            <a:chOff x="4870907" y="3469943"/>
            <a:chExt cx="2081765" cy="2034197"/>
          </a:xfrm>
        </p:grpSpPr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4870907" y="3469943"/>
              <a:ext cx="2081765" cy="2034197"/>
            </a:xfrm>
            <a:custGeom>
              <a:avLst/>
              <a:gdLst>
                <a:gd name="T0" fmla="*/ 244 w 703"/>
                <a:gd name="T1" fmla="*/ 608 h 687"/>
                <a:gd name="T2" fmla="*/ 251 w 703"/>
                <a:gd name="T3" fmla="*/ 613 h 687"/>
                <a:gd name="T4" fmla="*/ 257 w 703"/>
                <a:gd name="T5" fmla="*/ 616 h 687"/>
                <a:gd name="T6" fmla="*/ 262 w 703"/>
                <a:gd name="T7" fmla="*/ 619 h 687"/>
                <a:gd name="T8" fmla="*/ 629 w 703"/>
                <a:gd name="T9" fmla="*/ 512 h 687"/>
                <a:gd name="T10" fmla="*/ 538 w 703"/>
                <a:gd name="T11" fmla="*/ 141 h 687"/>
                <a:gd name="T12" fmla="*/ 533 w 703"/>
                <a:gd name="T13" fmla="*/ 138 h 687"/>
                <a:gd name="T14" fmla="*/ 528 w 703"/>
                <a:gd name="T15" fmla="*/ 135 h 687"/>
                <a:gd name="T16" fmla="*/ 520 w 703"/>
                <a:gd name="T17" fmla="*/ 130 h 687"/>
                <a:gd name="T18" fmla="*/ 0 w 703"/>
                <a:gd name="T19" fmla="*/ 149 h 687"/>
                <a:gd name="T20" fmla="*/ 244 w 703"/>
                <a:gd name="T21" fmla="*/ 608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7">
                  <a:moveTo>
                    <a:pt x="244" y="608"/>
                  </a:moveTo>
                  <a:cubicBezTo>
                    <a:pt x="246" y="610"/>
                    <a:pt x="249" y="611"/>
                    <a:pt x="251" y="613"/>
                  </a:cubicBezTo>
                  <a:cubicBezTo>
                    <a:pt x="253" y="614"/>
                    <a:pt x="255" y="615"/>
                    <a:pt x="257" y="616"/>
                  </a:cubicBezTo>
                  <a:cubicBezTo>
                    <a:pt x="259" y="617"/>
                    <a:pt x="261" y="618"/>
                    <a:pt x="262" y="619"/>
                  </a:cubicBezTo>
                  <a:cubicBezTo>
                    <a:pt x="393" y="687"/>
                    <a:pt x="554" y="640"/>
                    <a:pt x="629" y="512"/>
                  </a:cubicBezTo>
                  <a:cubicBezTo>
                    <a:pt x="703" y="383"/>
                    <a:pt x="662" y="220"/>
                    <a:pt x="538" y="141"/>
                  </a:cubicBezTo>
                  <a:cubicBezTo>
                    <a:pt x="537" y="140"/>
                    <a:pt x="535" y="139"/>
                    <a:pt x="533" y="138"/>
                  </a:cubicBezTo>
                  <a:cubicBezTo>
                    <a:pt x="531" y="137"/>
                    <a:pt x="529" y="136"/>
                    <a:pt x="528" y="135"/>
                  </a:cubicBezTo>
                  <a:cubicBezTo>
                    <a:pt x="525" y="133"/>
                    <a:pt x="522" y="132"/>
                    <a:pt x="520" y="130"/>
                  </a:cubicBezTo>
                  <a:cubicBezTo>
                    <a:pt x="282" y="0"/>
                    <a:pt x="0" y="149"/>
                    <a:pt x="0" y="149"/>
                  </a:cubicBezTo>
                  <a:cubicBezTo>
                    <a:pt x="0" y="149"/>
                    <a:pt x="12" y="468"/>
                    <a:pt x="244" y="608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5326671" y="3897490"/>
              <a:ext cx="1368000" cy="1368000"/>
            </a:xfrm>
            <a:prstGeom prst="ellipse">
              <a:avLst/>
            </a:prstGeom>
            <a:solidFill>
              <a:srgbClr val="838383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59" name="文本框 55"/>
            <p:cNvSpPr txBox="1">
              <a:spLocks noChangeArrowheads="1"/>
            </p:cNvSpPr>
            <p:nvPr/>
          </p:nvSpPr>
          <p:spPr bwMode="auto">
            <a:xfrm>
              <a:off x="5418837" y="4296224"/>
              <a:ext cx="1218190" cy="507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协调力</a:t>
              </a:r>
            </a:p>
          </p:txBody>
        </p:sp>
      </p:grpSp>
      <p:grpSp>
        <p:nvGrpSpPr>
          <p:cNvPr id="60" name="组合 5"/>
          <p:cNvGrpSpPr>
            <a:grpSpLocks noChangeAspect="1"/>
          </p:cNvGrpSpPr>
          <p:nvPr/>
        </p:nvGrpSpPr>
        <p:grpSpPr bwMode="auto">
          <a:xfrm>
            <a:off x="3083837" y="4500034"/>
            <a:ext cx="1486477" cy="1955515"/>
            <a:chOff x="3134642" y="4438847"/>
            <a:chExt cx="1634868" cy="2151867"/>
          </a:xfrm>
        </p:grpSpPr>
        <p:sp>
          <p:nvSpPr>
            <p:cNvPr id="61" name="Freeform 8"/>
            <p:cNvSpPr>
              <a:spLocks/>
            </p:cNvSpPr>
            <p:nvPr/>
          </p:nvSpPr>
          <p:spPr bwMode="auto">
            <a:xfrm>
              <a:off x="3134642" y="4438847"/>
              <a:ext cx="1634868" cy="2151867"/>
            </a:xfrm>
            <a:custGeom>
              <a:avLst/>
              <a:gdLst>
                <a:gd name="T0" fmla="*/ 0 w 552"/>
                <a:gd name="T1" fmla="*/ 441 h 727"/>
                <a:gd name="T2" fmla="*/ 0 w 552"/>
                <a:gd name="T3" fmla="*/ 450 h 727"/>
                <a:gd name="T4" fmla="*/ 0 w 552"/>
                <a:gd name="T5" fmla="*/ 457 h 727"/>
                <a:gd name="T6" fmla="*/ 1 w 552"/>
                <a:gd name="T7" fmla="*/ 463 h 727"/>
                <a:gd name="T8" fmla="*/ 276 w 552"/>
                <a:gd name="T9" fmla="*/ 727 h 727"/>
                <a:gd name="T10" fmla="*/ 552 w 552"/>
                <a:gd name="T11" fmla="*/ 463 h 727"/>
                <a:gd name="T12" fmla="*/ 552 w 552"/>
                <a:gd name="T13" fmla="*/ 457 h 727"/>
                <a:gd name="T14" fmla="*/ 552 w 552"/>
                <a:gd name="T15" fmla="*/ 450 h 727"/>
                <a:gd name="T16" fmla="*/ 552 w 552"/>
                <a:gd name="T17" fmla="*/ 441 h 727"/>
                <a:gd name="T18" fmla="*/ 276 w 552"/>
                <a:gd name="T19" fmla="*/ 0 h 727"/>
                <a:gd name="T20" fmla="*/ 0 w 552"/>
                <a:gd name="T21" fmla="*/ 44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2" h="727">
                  <a:moveTo>
                    <a:pt x="0" y="441"/>
                  </a:moveTo>
                  <a:cubicBezTo>
                    <a:pt x="0" y="444"/>
                    <a:pt x="0" y="447"/>
                    <a:pt x="0" y="450"/>
                  </a:cubicBezTo>
                  <a:cubicBezTo>
                    <a:pt x="0" y="453"/>
                    <a:pt x="0" y="455"/>
                    <a:pt x="0" y="457"/>
                  </a:cubicBezTo>
                  <a:cubicBezTo>
                    <a:pt x="0" y="459"/>
                    <a:pt x="0" y="461"/>
                    <a:pt x="1" y="463"/>
                  </a:cubicBezTo>
                  <a:cubicBezTo>
                    <a:pt x="7" y="610"/>
                    <a:pt x="128" y="727"/>
                    <a:pt x="276" y="727"/>
                  </a:cubicBezTo>
                  <a:cubicBezTo>
                    <a:pt x="425" y="727"/>
                    <a:pt x="546" y="610"/>
                    <a:pt x="552" y="463"/>
                  </a:cubicBezTo>
                  <a:cubicBezTo>
                    <a:pt x="552" y="461"/>
                    <a:pt x="552" y="459"/>
                    <a:pt x="552" y="457"/>
                  </a:cubicBezTo>
                  <a:cubicBezTo>
                    <a:pt x="552" y="455"/>
                    <a:pt x="552" y="453"/>
                    <a:pt x="552" y="450"/>
                  </a:cubicBezTo>
                  <a:cubicBezTo>
                    <a:pt x="552" y="447"/>
                    <a:pt x="552" y="444"/>
                    <a:pt x="552" y="441"/>
                  </a:cubicBezTo>
                  <a:cubicBezTo>
                    <a:pt x="546" y="170"/>
                    <a:pt x="276" y="0"/>
                    <a:pt x="276" y="0"/>
                  </a:cubicBezTo>
                  <a:cubicBezTo>
                    <a:pt x="276" y="0"/>
                    <a:pt x="6" y="170"/>
                    <a:pt x="0" y="441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3268076" y="5099236"/>
              <a:ext cx="1368000" cy="1368000"/>
            </a:xfrm>
            <a:prstGeom prst="ellipse">
              <a:avLst/>
            </a:prstGeom>
            <a:solidFill>
              <a:srgbClr val="029BAB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/>
            </a:p>
          </p:txBody>
        </p:sp>
        <p:sp>
          <p:nvSpPr>
            <p:cNvPr id="63" name="文本框 56"/>
            <p:cNvSpPr txBox="1">
              <a:spLocks noChangeArrowheads="1"/>
            </p:cNvSpPr>
            <p:nvPr/>
          </p:nvSpPr>
          <p:spPr bwMode="auto">
            <a:xfrm>
              <a:off x="3320670" y="5508006"/>
              <a:ext cx="1218604" cy="50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领导力</a:t>
              </a:r>
            </a:p>
          </p:txBody>
        </p:sp>
      </p:grpSp>
      <p:grpSp>
        <p:nvGrpSpPr>
          <p:cNvPr id="64" name="组合 6"/>
          <p:cNvGrpSpPr>
            <a:grpSpLocks noChangeAspect="1"/>
          </p:cNvGrpSpPr>
          <p:nvPr/>
        </p:nvGrpSpPr>
        <p:grpSpPr bwMode="auto">
          <a:xfrm>
            <a:off x="1391478" y="3886973"/>
            <a:ext cx="1892011" cy="1850159"/>
            <a:chOff x="955236" y="3469943"/>
            <a:chExt cx="2081765" cy="2034197"/>
          </a:xfrm>
        </p:grpSpPr>
        <p:sp>
          <p:nvSpPr>
            <p:cNvPr id="65" name="Freeform 7"/>
            <p:cNvSpPr>
              <a:spLocks/>
            </p:cNvSpPr>
            <p:nvPr/>
          </p:nvSpPr>
          <p:spPr bwMode="auto">
            <a:xfrm>
              <a:off x="955236" y="3469943"/>
              <a:ext cx="2081765" cy="2034197"/>
            </a:xfrm>
            <a:custGeom>
              <a:avLst/>
              <a:gdLst>
                <a:gd name="T0" fmla="*/ 183 w 703"/>
                <a:gd name="T1" fmla="*/ 130 h 687"/>
                <a:gd name="T2" fmla="*/ 175 w 703"/>
                <a:gd name="T3" fmla="*/ 135 h 687"/>
                <a:gd name="T4" fmla="*/ 170 w 703"/>
                <a:gd name="T5" fmla="*/ 138 h 687"/>
                <a:gd name="T6" fmla="*/ 164 w 703"/>
                <a:gd name="T7" fmla="*/ 141 h 687"/>
                <a:gd name="T8" fmla="*/ 74 w 703"/>
                <a:gd name="T9" fmla="*/ 512 h 687"/>
                <a:gd name="T10" fmla="*/ 440 w 703"/>
                <a:gd name="T11" fmla="*/ 619 h 687"/>
                <a:gd name="T12" fmla="*/ 446 w 703"/>
                <a:gd name="T13" fmla="*/ 616 h 687"/>
                <a:gd name="T14" fmla="*/ 451 w 703"/>
                <a:gd name="T15" fmla="*/ 613 h 687"/>
                <a:gd name="T16" fmla="*/ 459 w 703"/>
                <a:gd name="T17" fmla="*/ 608 h 687"/>
                <a:gd name="T18" fmla="*/ 703 w 703"/>
                <a:gd name="T19" fmla="*/ 149 h 687"/>
                <a:gd name="T20" fmla="*/ 183 w 703"/>
                <a:gd name="T21" fmla="*/ 13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7">
                  <a:moveTo>
                    <a:pt x="183" y="130"/>
                  </a:moveTo>
                  <a:cubicBezTo>
                    <a:pt x="180" y="132"/>
                    <a:pt x="178" y="133"/>
                    <a:pt x="175" y="135"/>
                  </a:cubicBezTo>
                  <a:cubicBezTo>
                    <a:pt x="173" y="136"/>
                    <a:pt x="171" y="137"/>
                    <a:pt x="170" y="138"/>
                  </a:cubicBezTo>
                  <a:cubicBezTo>
                    <a:pt x="168" y="139"/>
                    <a:pt x="166" y="140"/>
                    <a:pt x="164" y="141"/>
                  </a:cubicBezTo>
                  <a:cubicBezTo>
                    <a:pt x="41" y="220"/>
                    <a:pt x="0" y="383"/>
                    <a:pt x="74" y="512"/>
                  </a:cubicBezTo>
                  <a:cubicBezTo>
                    <a:pt x="148" y="640"/>
                    <a:pt x="310" y="687"/>
                    <a:pt x="440" y="619"/>
                  </a:cubicBezTo>
                  <a:cubicBezTo>
                    <a:pt x="442" y="618"/>
                    <a:pt x="444" y="617"/>
                    <a:pt x="446" y="616"/>
                  </a:cubicBezTo>
                  <a:cubicBezTo>
                    <a:pt x="448" y="615"/>
                    <a:pt x="449" y="614"/>
                    <a:pt x="451" y="613"/>
                  </a:cubicBezTo>
                  <a:cubicBezTo>
                    <a:pt x="454" y="611"/>
                    <a:pt x="456" y="610"/>
                    <a:pt x="459" y="608"/>
                  </a:cubicBezTo>
                  <a:cubicBezTo>
                    <a:pt x="691" y="468"/>
                    <a:pt x="703" y="149"/>
                    <a:pt x="703" y="149"/>
                  </a:cubicBezTo>
                  <a:cubicBezTo>
                    <a:pt x="703" y="149"/>
                    <a:pt x="421" y="0"/>
                    <a:pt x="183" y="130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209481" y="3897490"/>
              <a:ext cx="1368000" cy="1368000"/>
            </a:xfrm>
            <a:prstGeom prst="ellipse">
              <a:avLst/>
            </a:prstGeom>
            <a:solidFill>
              <a:srgbClr val="838383"/>
            </a:solidFill>
            <a:ln w="28575" cap="flat">
              <a:noFill/>
              <a:prstDash val="solid"/>
              <a:miter lim="800000"/>
              <a:headEnd/>
              <a:tailEnd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/>
            </a:p>
          </p:txBody>
        </p:sp>
        <p:sp>
          <p:nvSpPr>
            <p:cNvPr id="67" name="文本框 57"/>
            <p:cNvSpPr txBox="1">
              <a:spLocks noChangeArrowheads="1"/>
            </p:cNvSpPr>
            <p:nvPr/>
          </p:nvSpPr>
          <p:spPr bwMode="auto">
            <a:xfrm>
              <a:off x="1261502" y="4315484"/>
              <a:ext cx="1219119" cy="507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执行力</a:t>
              </a:r>
            </a:p>
          </p:txBody>
        </p:sp>
      </p:grpSp>
      <p:sp>
        <p:nvSpPr>
          <p:cNvPr id="71" name="圆角矩形 70"/>
          <p:cNvSpPr/>
          <p:nvPr/>
        </p:nvSpPr>
        <p:spPr>
          <a:xfrm>
            <a:off x="7732466" y="2886637"/>
            <a:ext cx="3264363" cy="2792383"/>
          </a:xfrm>
          <a:prstGeom prst="round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635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2" name="椭圆 71"/>
          <p:cNvSpPr/>
          <p:nvPr/>
        </p:nvSpPr>
        <p:spPr bwMode="auto">
          <a:xfrm>
            <a:off x="7509333" y="3034536"/>
            <a:ext cx="355621" cy="355699"/>
          </a:xfrm>
          <a:prstGeom prst="ellipse">
            <a:avLst/>
          </a:prstGeom>
          <a:solidFill>
            <a:srgbClr val="029BAB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3" name="椭圆 72"/>
          <p:cNvSpPr/>
          <p:nvPr/>
        </p:nvSpPr>
        <p:spPr bwMode="auto">
          <a:xfrm>
            <a:off x="8343044" y="2678837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4" name="椭圆 73"/>
          <p:cNvSpPr/>
          <p:nvPr/>
        </p:nvSpPr>
        <p:spPr bwMode="auto">
          <a:xfrm>
            <a:off x="10819018" y="5043121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5" name="椭圆 74"/>
          <p:cNvSpPr/>
          <p:nvPr/>
        </p:nvSpPr>
        <p:spPr bwMode="auto">
          <a:xfrm>
            <a:off x="8060292" y="2877187"/>
            <a:ext cx="188501" cy="188543"/>
          </a:xfrm>
          <a:prstGeom prst="ellipse">
            <a:avLst/>
          </a:prstGeom>
          <a:solidFill>
            <a:srgbClr val="029BAB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 bwMode="auto">
          <a:xfrm>
            <a:off x="8938874" y="2773330"/>
            <a:ext cx="188501" cy="188543"/>
          </a:xfrm>
          <a:prstGeom prst="ellipse">
            <a:avLst/>
          </a:prstGeom>
          <a:solidFill>
            <a:srgbClr val="029BAB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7" name="椭圆 76"/>
          <p:cNvSpPr/>
          <p:nvPr/>
        </p:nvSpPr>
        <p:spPr bwMode="auto">
          <a:xfrm>
            <a:off x="9982122" y="5558251"/>
            <a:ext cx="188501" cy="188543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8" name="椭圆 77"/>
          <p:cNvSpPr/>
          <p:nvPr/>
        </p:nvSpPr>
        <p:spPr bwMode="auto">
          <a:xfrm>
            <a:off x="10641208" y="5531648"/>
            <a:ext cx="355621" cy="355699"/>
          </a:xfrm>
          <a:prstGeom prst="ellipse">
            <a:avLst/>
          </a:prstGeom>
          <a:solidFill>
            <a:srgbClr val="029BAB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9" name="椭圆 78"/>
          <p:cNvSpPr/>
          <p:nvPr/>
        </p:nvSpPr>
        <p:spPr bwMode="auto">
          <a:xfrm>
            <a:off x="7320832" y="2762415"/>
            <a:ext cx="188501" cy="188543"/>
          </a:xfrm>
          <a:prstGeom prst="ellipse">
            <a:avLst/>
          </a:prstGeom>
          <a:solidFill>
            <a:srgbClr val="029BAB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0" name="TextBox 34"/>
          <p:cNvSpPr txBox="1"/>
          <p:nvPr/>
        </p:nvSpPr>
        <p:spPr>
          <a:xfrm>
            <a:off x="7765694" y="3079119"/>
            <a:ext cx="3043445" cy="2534915"/>
          </a:xfrm>
          <a:prstGeom prst="rect">
            <a:avLst/>
          </a:prstGeom>
          <a:noFill/>
        </p:spPr>
        <p:txBody>
          <a:bodyPr wrap="square" lIns="162549" tIns="81275" rIns="162549" bIns="8127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岗位名称：销售经理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所在部门：销售部 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直接上级：销售总监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 直接下级：销售、后勤</a:t>
            </a: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本职</a:t>
            </a: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:</a:t>
            </a: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经总公司授权，全面负贵子公司的管理工作，保证子公司经营目标的实现</a:t>
            </a:r>
          </a:p>
        </p:txBody>
      </p:sp>
      <p:sp>
        <p:nvSpPr>
          <p:cNvPr id="81" name="椭圆 80"/>
          <p:cNvSpPr/>
          <p:nvPr/>
        </p:nvSpPr>
        <p:spPr bwMode="auto">
          <a:xfrm>
            <a:off x="10173352" y="5369709"/>
            <a:ext cx="188501" cy="188543"/>
          </a:xfrm>
          <a:prstGeom prst="ellipse">
            <a:avLst/>
          </a:prstGeom>
          <a:solidFill>
            <a:srgbClr val="029BAB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2" name="椭圆 81"/>
          <p:cNvSpPr/>
          <p:nvPr/>
        </p:nvSpPr>
        <p:spPr bwMode="auto">
          <a:xfrm>
            <a:off x="11174640" y="5490477"/>
            <a:ext cx="188501" cy="188543"/>
          </a:xfrm>
          <a:prstGeom prst="ellipse">
            <a:avLst/>
          </a:prstGeom>
          <a:solidFill>
            <a:srgbClr val="029BAB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03261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10000">
        <p14:doors dir="vert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3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9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31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31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31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23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95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95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95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87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87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87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33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481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81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481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36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36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36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113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75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75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75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14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8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8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82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88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62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62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62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964"/>
                            </p:stCondLst>
                            <p:childTnLst>
                              <p:par>
                                <p:cTn id="8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964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233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481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481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481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/>
      <p:bldP spid="81" grpId="0" animBg="1"/>
      <p:bldP spid="8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28574" y="1345881"/>
            <a:ext cx="4355170" cy="4355170"/>
            <a:chOff x="3928574" y="1345881"/>
            <a:chExt cx="4355170" cy="4355170"/>
          </a:xfrm>
        </p:grpSpPr>
        <p:sp>
          <p:nvSpPr>
            <p:cNvPr id="13" name="椭圆 12"/>
            <p:cNvSpPr/>
            <p:nvPr/>
          </p:nvSpPr>
          <p:spPr>
            <a:xfrm>
              <a:off x="3928574" y="1345881"/>
              <a:ext cx="4355170" cy="43551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419100" dist="838200" dir="2700000" sx="90000" sy="9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228452" y="1633785"/>
              <a:ext cx="3779359" cy="3779359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V="1">
            <a:off x="8897468" y="5627341"/>
            <a:ext cx="105358" cy="1053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9525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469661" y="3103419"/>
            <a:ext cx="537402" cy="537402"/>
            <a:chOff x="1534158" y="3352646"/>
            <a:chExt cx="375920" cy="375920"/>
          </a:xfrm>
        </p:grpSpPr>
        <p:sp>
          <p:nvSpPr>
            <p:cNvPr id="6" name="椭圆 5"/>
            <p:cNvSpPr/>
            <p:nvPr/>
          </p:nvSpPr>
          <p:spPr>
            <a:xfrm>
              <a:off x="1534158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6200000">
              <a:off x="1633052" y="3472583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40758" y="3103419"/>
            <a:ext cx="537402" cy="537402"/>
            <a:chOff x="10302240" y="3352646"/>
            <a:chExt cx="375920" cy="375920"/>
          </a:xfrm>
        </p:grpSpPr>
        <p:sp>
          <p:nvSpPr>
            <p:cNvPr id="9" name="椭圆 8"/>
            <p:cNvSpPr/>
            <p:nvPr/>
          </p:nvSpPr>
          <p:spPr>
            <a:xfrm>
              <a:off x="10302240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 flipH="1">
              <a:off x="10441775" y="3472584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>
            <a:spLocks noChangeAspect="1"/>
          </p:cNvSpPr>
          <p:nvPr/>
        </p:nvSpPr>
        <p:spPr>
          <a:xfrm>
            <a:off x="3709207" y="1150460"/>
            <a:ext cx="4793904" cy="4793904"/>
          </a:xfrm>
          <a:prstGeom prst="ellipse">
            <a:avLst/>
          </a:prstGeom>
          <a:noFill/>
          <a:ln w="19050">
            <a:solidFill>
              <a:srgbClr val="029BA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196230" y="925197"/>
            <a:ext cx="1193436" cy="1193436"/>
            <a:chOff x="7196230" y="925197"/>
            <a:chExt cx="1193436" cy="1193436"/>
          </a:xfrm>
        </p:grpSpPr>
        <p:sp>
          <p:nvSpPr>
            <p:cNvPr id="15" name="椭圆 14"/>
            <p:cNvSpPr/>
            <p:nvPr/>
          </p:nvSpPr>
          <p:spPr>
            <a:xfrm>
              <a:off x="7196230" y="925197"/>
              <a:ext cx="1193436" cy="119343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5715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376994" y="1105961"/>
              <a:ext cx="831906" cy="831906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475306" y="1286439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03</a:t>
              </a:r>
              <a:endParaRPr lang="zh-CN" altLang="en-US" sz="3200" b="1" dirty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sp>
        <p:nvSpPr>
          <p:cNvPr id="18" name="TextBox 10"/>
          <p:cNvSpPr txBox="1"/>
          <p:nvPr/>
        </p:nvSpPr>
        <p:spPr>
          <a:xfrm>
            <a:off x="4652202" y="2432441"/>
            <a:ext cx="2931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zh-CN" altLang="en-US" sz="8800" b="1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2"/>
          <p:cNvSpPr txBox="1"/>
          <p:nvPr/>
        </p:nvSpPr>
        <p:spPr>
          <a:xfrm>
            <a:off x="5409788" y="3589123"/>
            <a:ext cx="1823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专业技能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5"/>
          <p:cNvSpPr txBox="1"/>
          <p:nvPr/>
        </p:nvSpPr>
        <p:spPr>
          <a:xfrm>
            <a:off x="6785231" y="3585797"/>
            <a:ext cx="210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创新力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6"/>
          <p:cNvSpPr txBox="1"/>
          <p:nvPr/>
        </p:nvSpPr>
        <p:spPr>
          <a:xfrm>
            <a:off x="4228452" y="3589123"/>
            <a:ext cx="1731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领导力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28" name="TextBox 15"/>
          <p:cNvSpPr txBox="1"/>
          <p:nvPr/>
        </p:nvSpPr>
        <p:spPr>
          <a:xfrm>
            <a:off x="4721837" y="4220722"/>
            <a:ext cx="210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协调技能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15"/>
          <p:cNvSpPr txBox="1"/>
          <p:nvPr/>
        </p:nvSpPr>
        <p:spPr>
          <a:xfrm>
            <a:off x="6178061" y="4225354"/>
            <a:ext cx="210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团队合作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15"/>
          <p:cNvSpPr txBox="1"/>
          <p:nvPr/>
        </p:nvSpPr>
        <p:spPr>
          <a:xfrm>
            <a:off x="5362061" y="4738743"/>
            <a:ext cx="2104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  <a:endParaRPr lang="zh-CN" altLang="en-US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82552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900" decel="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900" decel="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900" decel="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1" grpId="0"/>
          <p:bldP spid="22" grpId="0"/>
          <p:bldP spid="28" grpId="0"/>
          <p:bldP spid="29" grpId="0"/>
          <p:bldP spid="3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900" decel="100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900" decel="100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900" decel="100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1" grpId="0"/>
          <p:bldP spid="22" grpId="0"/>
          <p:bldP spid="28" grpId="0"/>
          <p:bldP spid="29" grpId="0"/>
          <p:bldP spid="32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核心竞争力 </a:t>
            </a:r>
            <a:r>
              <a:rPr lang="en-US" altLang="zh-CN" dirty="0"/>
              <a:t>| Core Competence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4037150" y="2935555"/>
            <a:ext cx="4053840" cy="0"/>
          </a:xfrm>
          <a:prstGeom prst="line">
            <a:avLst/>
          </a:prstGeom>
          <a:noFill/>
          <a:ln w="9525">
            <a:solidFill>
              <a:srgbClr val="029BAB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079310" y="2946537"/>
            <a:ext cx="1166859" cy="1099131"/>
          </a:xfrm>
          <a:prstGeom prst="line">
            <a:avLst/>
          </a:prstGeom>
          <a:noFill/>
          <a:ln w="9525">
            <a:solidFill>
              <a:srgbClr val="83838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直接连接符 3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flipH="1">
            <a:off x="4900750" y="2946537"/>
            <a:ext cx="1166859" cy="1099131"/>
          </a:xfrm>
          <a:prstGeom prst="line">
            <a:avLst/>
          </a:prstGeom>
          <a:noFill/>
          <a:ln w="9525">
            <a:solidFill>
              <a:srgbClr val="838383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直接连接符 3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064070" y="2930748"/>
            <a:ext cx="0" cy="1631229"/>
          </a:xfrm>
          <a:prstGeom prst="line">
            <a:avLst/>
          </a:prstGeom>
          <a:noFill/>
          <a:ln w="9525">
            <a:solidFill>
              <a:srgbClr val="029BAB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7" name="组合 3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556070" y="4561977"/>
            <a:ext cx="1016000" cy="1016000"/>
            <a:chOff x="5556070" y="4561977"/>
            <a:chExt cx="1016000" cy="1016000"/>
          </a:xfrm>
        </p:grpSpPr>
        <p:sp>
          <p:nvSpPr>
            <p:cNvPr id="38" name="椭圆 37"/>
            <p:cNvSpPr/>
            <p:nvPr/>
          </p:nvSpPr>
          <p:spPr>
            <a:xfrm>
              <a:off x="5556070" y="4561977"/>
              <a:ext cx="1016000" cy="1016000"/>
            </a:xfrm>
            <a:prstGeom prst="ellipse">
              <a:avLst/>
            </a:prstGeom>
            <a:noFill/>
            <a:ln w="9525">
              <a:solidFill>
                <a:srgbClr val="029BAB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39" name="Freeform 338"/>
            <p:cNvSpPr>
              <a:spLocks noEditPoints="1"/>
            </p:cNvSpPr>
            <p:nvPr/>
          </p:nvSpPr>
          <p:spPr bwMode="auto">
            <a:xfrm>
              <a:off x="5811260" y="4891800"/>
              <a:ext cx="512696" cy="435792"/>
            </a:xfrm>
            <a:custGeom>
              <a:avLst/>
              <a:gdLst>
                <a:gd name="T0" fmla="*/ 58 w 76"/>
                <a:gd name="T1" fmla="*/ 2 h 65"/>
                <a:gd name="T2" fmla="*/ 69 w 76"/>
                <a:gd name="T3" fmla="*/ 2 h 65"/>
                <a:gd name="T4" fmla="*/ 76 w 76"/>
                <a:gd name="T5" fmla="*/ 8 h 65"/>
                <a:gd name="T6" fmla="*/ 76 w 76"/>
                <a:gd name="T7" fmla="*/ 62 h 65"/>
                <a:gd name="T8" fmla="*/ 73 w 76"/>
                <a:gd name="T9" fmla="*/ 65 h 65"/>
                <a:gd name="T10" fmla="*/ 12 w 76"/>
                <a:gd name="T11" fmla="*/ 62 h 65"/>
                <a:gd name="T12" fmla="*/ 8 w 76"/>
                <a:gd name="T13" fmla="*/ 58 h 65"/>
                <a:gd name="T14" fmla="*/ 0 w 76"/>
                <a:gd name="T15" fmla="*/ 45 h 65"/>
                <a:gd name="T16" fmla="*/ 10 w 76"/>
                <a:gd name="T17" fmla="*/ 47 h 65"/>
                <a:gd name="T18" fmla="*/ 49 w 76"/>
                <a:gd name="T19" fmla="*/ 47 h 65"/>
                <a:gd name="T20" fmla="*/ 10 w 76"/>
                <a:gd name="T21" fmla="*/ 44 h 65"/>
                <a:gd name="T22" fmla="*/ 10 w 76"/>
                <a:gd name="T23" fmla="*/ 41 h 65"/>
                <a:gd name="T24" fmla="*/ 49 w 76"/>
                <a:gd name="T25" fmla="*/ 39 h 65"/>
                <a:gd name="T26" fmla="*/ 10 w 76"/>
                <a:gd name="T27" fmla="*/ 31 h 65"/>
                <a:gd name="T28" fmla="*/ 49 w 76"/>
                <a:gd name="T29" fmla="*/ 31 h 65"/>
                <a:gd name="T30" fmla="*/ 42 w 76"/>
                <a:gd name="T31" fmla="*/ 23 h 65"/>
                <a:gd name="T32" fmla="*/ 50 w 76"/>
                <a:gd name="T33" fmla="*/ 21 h 65"/>
                <a:gd name="T34" fmla="*/ 45 w 76"/>
                <a:gd name="T35" fmla="*/ 14 h 65"/>
                <a:gd name="T36" fmla="*/ 46 w 76"/>
                <a:gd name="T37" fmla="*/ 12 h 65"/>
                <a:gd name="T38" fmla="*/ 50 w 76"/>
                <a:gd name="T39" fmla="*/ 12 h 65"/>
                <a:gd name="T40" fmla="*/ 42 w 76"/>
                <a:gd name="T41" fmla="*/ 15 h 65"/>
                <a:gd name="T42" fmla="*/ 46 w 76"/>
                <a:gd name="T43" fmla="*/ 21 h 65"/>
                <a:gd name="T44" fmla="*/ 45 w 76"/>
                <a:gd name="T45" fmla="*/ 23 h 65"/>
                <a:gd name="T46" fmla="*/ 18 w 76"/>
                <a:gd name="T47" fmla="*/ 26 h 65"/>
                <a:gd name="T48" fmla="*/ 15 w 76"/>
                <a:gd name="T49" fmla="*/ 17 h 65"/>
                <a:gd name="T50" fmla="*/ 9 w 76"/>
                <a:gd name="T51" fmla="*/ 26 h 65"/>
                <a:gd name="T52" fmla="*/ 15 w 76"/>
                <a:gd name="T53" fmla="*/ 26 h 65"/>
                <a:gd name="T54" fmla="*/ 26 w 76"/>
                <a:gd name="T55" fmla="*/ 24 h 65"/>
                <a:gd name="T56" fmla="*/ 26 w 76"/>
                <a:gd name="T57" fmla="*/ 18 h 65"/>
                <a:gd name="T58" fmla="*/ 23 w 76"/>
                <a:gd name="T59" fmla="*/ 12 h 65"/>
                <a:gd name="T60" fmla="*/ 19 w 76"/>
                <a:gd name="T61" fmla="*/ 10 h 65"/>
                <a:gd name="T62" fmla="*/ 41 w 76"/>
                <a:gd name="T63" fmla="*/ 10 h 65"/>
                <a:gd name="T64" fmla="*/ 36 w 76"/>
                <a:gd name="T65" fmla="*/ 10 h 65"/>
                <a:gd name="T66" fmla="*/ 30 w 76"/>
                <a:gd name="T67" fmla="*/ 10 h 65"/>
                <a:gd name="T68" fmla="*/ 32 w 76"/>
                <a:gd name="T69" fmla="*/ 26 h 65"/>
                <a:gd name="T70" fmla="*/ 39 w 76"/>
                <a:gd name="T71" fmla="*/ 26 h 65"/>
                <a:gd name="T72" fmla="*/ 58 w 76"/>
                <a:gd name="T73" fmla="*/ 44 h 65"/>
                <a:gd name="T74" fmla="*/ 61 w 76"/>
                <a:gd name="T75" fmla="*/ 53 h 65"/>
                <a:gd name="T76" fmla="*/ 63 w 76"/>
                <a:gd name="T77" fmla="*/ 44 h 65"/>
                <a:gd name="T78" fmla="*/ 63 w 76"/>
                <a:gd name="T79" fmla="*/ 8 h 65"/>
                <a:gd name="T80" fmla="*/ 59 w 76"/>
                <a:gd name="T81" fmla="*/ 7 h 65"/>
                <a:gd name="T82" fmla="*/ 68 w 76"/>
                <a:gd name="T83" fmla="*/ 7 h 65"/>
                <a:gd name="T84" fmla="*/ 68 w 76"/>
                <a:gd name="T85" fmla="*/ 8 h 65"/>
                <a:gd name="T86" fmla="*/ 67 w 76"/>
                <a:gd name="T87" fmla="*/ 53 h 65"/>
                <a:gd name="T88" fmla="*/ 62 w 76"/>
                <a:gd name="T89" fmla="*/ 58 h 65"/>
                <a:gd name="T90" fmla="*/ 71 w 76"/>
                <a:gd name="T91" fmla="*/ 59 h 65"/>
                <a:gd name="T92" fmla="*/ 71 w 76"/>
                <a:gd name="T93" fmla="*/ 8 h 65"/>
                <a:gd name="T94" fmla="*/ 69 w 76"/>
                <a:gd name="T95" fmla="*/ 7 h 65"/>
                <a:gd name="T96" fmla="*/ 5 w 76"/>
                <a:gd name="T97" fmla="*/ 5 h 65"/>
                <a:gd name="T98" fmla="*/ 5 w 76"/>
                <a:gd name="T99" fmla="*/ 45 h 65"/>
                <a:gd name="T100" fmla="*/ 54 w 76"/>
                <a:gd name="T101" fmla="*/ 53 h 65"/>
                <a:gd name="T102" fmla="*/ 53 w 76"/>
                <a:gd name="T103" fmla="*/ 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6" h="65">
                  <a:moveTo>
                    <a:pt x="2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8" y="1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8" y="2"/>
                    <a:pt x="69" y="2"/>
                    <a:pt x="69" y="2"/>
                  </a:cubicBezTo>
                  <a:cubicBezTo>
                    <a:pt x="69" y="2"/>
                    <a:pt x="69" y="2"/>
                    <a:pt x="70" y="2"/>
                  </a:cubicBezTo>
                  <a:cubicBezTo>
                    <a:pt x="71" y="2"/>
                    <a:pt x="73" y="2"/>
                    <a:pt x="74" y="3"/>
                  </a:cubicBezTo>
                  <a:cubicBezTo>
                    <a:pt x="75" y="5"/>
                    <a:pt x="76" y="6"/>
                    <a:pt x="76" y="8"/>
                  </a:cubicBezTo>
                  <a:cubicBezTo>
                    <a:pt x="76" y="8"/>
                    <a:pt x="76" y="8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3"/>
                    <a:pt x="75" y="65"/>
                    <a:pt x="73" y="65"/>
                  </a:cubicBezTo>
                  <a:cubicBezTo>
                    <a:pt x="73" y="65"/>
                    <a:pt x="73" y="64"/>
                    <a:pt x="72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3" y="64"/>
                    <a:pt x="12" y="63"/>
                    <a:pt x="12" y="62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6" y="57"/>
                    <a:pt x="4" y="56"/>
                    <a:pt x="2" y="54"/>
                  </a:cubicBezTo>
                  <a:cubicBezTo>
                    <a:pt x="1" y="52"/>
                    <a:pt x="0" y="4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  <a:moveTo>
                    <a:pt x="10" y="47"/>
                  </a:moveTo>
                  <a:cubicBezTo>
                    <a:pt x="10" y="49"/>
                    <a:pt x="10" y="49"/>
                    <a:pt x="10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7"/>
                    <a:pt x="49" y="47"/>
                    <a:pt x="49" y="47"/>
                  </a:cubicBezTo>
                  <a:cubicBezTo>
                    <a:pt x="10" y="47"/>
                    <a:pt x="10" y="47"/>
                    <a:pt x="10" y="47"/>
                  </a:cubicBezTo>
                  <a:close/>
                  <a:moveTo>
                    <a:pt x="10" y="41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10" y="41"/>
                    <a:pt x="10" y="41"/>
                    <a:pt x="10" y="41"/>
                  </a:cubicBezTo>
                  <a:close/>
                  <a:moveTo>
                    <a:pt x="10" y="36"/>
                  </a:moveTo>
                  <a:cubicBezTo>
                    <a:pt x="10" y="39"/>
                    <a:pt x="10" y="39"/>
                    <a:pt x="10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10" y="36"/>
                    <a:pt x="10" y="36"/>
                    <a:pt x="10" y="36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42" y="20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42" y="25"/>
                    <a:pt x="43" y="26"/>
                    <a:pt x="46" y="26"/>
                  </a:cubicBezTo>
                  <a:cubicBezTo>
                    <a:pt x="48" y="26"/>
                    <a:pt x="50" y="25"/>
                    <a:pt x="50" y="23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0"/>
                    <a:pt x="50" y="20"/>
                    <a:pt x="49" y="19"/>
                  </a:cubicBezTo>
                  <a:cubicBezTo>
                    <a:pt x="49" y="18"/>
                    <a:pt x="48" y="17"/>
                    <a:pt x="46" y="16"/>
                  </a:cubicBezTo>
                  <a:cubicBezTo>
                    <a:pt x="46" y="15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2"/>
                    <a:pt x="45" y="12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0"/>
                    <a:pt x="48" y="10"/>
                    <a:pt x="46" y="10"/>
                  </a:cubicBezTo>
                  <a:cubicBezTo>
                    <a:pt x="43" y="10"/>
                    <a:pt x="42" y="11"/>
                    <a:pt x="42" y="13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6"/>
                    <a:pt x="42" y="16"/>
                  </a:cubicBezTo>
                  <a:cubicBezTo>
                    <a:pt x="43" y="17"/>
                    <a:pt x="44" y="18"/>
                    <a:pt x="45" y="19"/>
                  </a:cubicBezTo>
                  <a:cubicBezTo>
                    <a:pt x="46" y="20"/>
                    <a:pt x="46" y="21"/>
                    <a:pt x="46" y="21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4"/>
                    <a:pt x="45" y="24"/>
                    <a:pt x="45" y="23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2" y="20"/>
                    <a:pt x="42" y="20"/>
                    <a:pt x="42" y="20"/>
                  </a:cubicBezTo>
                  <a:close/>
                  <a:moveTo>
                    <a:pt x="18" y="26"/>
                  </a:moveTo>
                  <a:cubicBezTo>
                    <a:pt x="18" y="10"/>
                    <a:pt x="18" y="10"/>
                    <a:pt x="1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6" y="26"/>
                  </a:moveTo>
                  <a:cubicBezTo>
                    <a:pt x="26" y="24"/>
                    <a:pt x="26" y="24"/>
                    <a:pt x="26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6" y="26"/>
                    <a:pt x="26" y="26"/>
                    <a:pt x="26" y="26"/>
                  </a:cubicBezTo>
                  <a:close/>
                  <a:moveTo>
                    <a:pt x="41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58" y="7"/>
                  </a:moveTo>
                  <a:cubicBezTo>
                    <a:pt x="58" y="44"/>
                    <a:pt x="58" y="44"/>
                    <a:pt x="58" y="44"/>
                  </a:cubicBezTo>
                  <a:cubicBezTo>
                    <a:pt x="58" y="44"/>
                    <a:pt x="58" y="44"/>
                    <a:pt x="58" y="45"/>
                  </a:cubicBezTo>
                  <a:cubicBezTo>
                    <a:pt x="58" y="48"/>
                    <a:pt x="58" y="50"/>
                    <a:pt x="59" y="52"/>
                  </a:cubicBezTo>
                  <a:cubicBezTo>
                    <a:pt x="60" y="52"/>
                    <a:pt x="60" y="53"/>
                    <a:pt x="61" y="53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1" y="53"/>
                    <a:pt x="62" y="52"/>
                    <a:pt x="62" y="51"/>
                  </a:cubicBezTo>
                  <a:cubicBezTo>
                    <a:pt x="62" y="50"/>
                    <a:pt x="63" y="47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7"/>
                    <a:pt x="63" y="7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8" y="7"/>
                    <a:pt x="58" y="7"/>
                  </a:cubicBezTo>
                  <a:close/>
                  <a:moveTo>
                    <a:pt x="69" y="7"/>
                  </a:moveTo>
                  <a:cubicBezTo>
                    <a:pt x="69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8"/>
                    <a:pt x="67" y="51"/>
                    <a:pt x="67" y="53"/>
                  </a:cubicBezTo>
                  <a:cubicBezTo>
                    <a:pt x="66" y="56"/>
                    <a:pt x="64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7"/>
                    <a:pt x="70" y="7"/>
                  </a:cubicBezTo>
                  <a:cubicBezTo>
                    <a:pt x="70" y="7"/>
                    <a:pt x="70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lose/>
                  <a:moveTo>
                    <a:pt x="53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8"/>
                    <a:pt x="5" y="50"/>
                    <a:pt x="6" y="51"/>
                  </a:cubicBezTo>
                  <a:cubicBezTo>
                    <a:pt x="7" y="52"/>
                    <a:pt x="8" y="52"/>
                    <a:pt x="9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1"/>
                    <a:pt x="53" y="48"/>
                    <a:pt x="53" y="44"/>
                  </a:cubicBezTo>
                  <a:cubicBezTo>
                    <a:pt x="53" y="44"/>
                    <a:pt x="53" y="44"/>
                    <a:pt x="53" y="44"/>
                  </a:cubicBezTo>
                  <a:lnTo>
                    <a:pt x="53" y="5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40" name="组合 3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3023691" y="2480103"/>
            <a:ext cx="1016000" cy="1016000"/>
            <a:chOff x="3023691" y="2480103"/>
            <a:chExt cx="1016000" cy="1016000"/>
          </a:xfrm>
        </p:grpSpPr>
        <p:sp>
          <p:nvSpPr>
            <p:cNvPr id="41" name="椭圆 40"/>
            <p:cNvSpPr/>
            <p:nvPr/>
          </p:nvSpPr>
          <p:spPr>
            <a:xfrm>
              <a:off x="3023691" y="2480103"/>
              <a:ext cx="1016000" cy="1016000"/>
            </a:xfrm>
            <a:prstGeom prst="ellipse">
              <a:avLst/>
            </a:prstGeom>
            <a:noFill/>
            <a:ln w="9525">
              <a:solidFill>
                <a:srgbClr val="029BAB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42" name="Freeform 373"/>
            <p:cNvSpPr>
              <a:spLocks noEditPoints="1"/>
            </p:cNvSpPr>
            <p:nvPr/>
          </p:nvSpPr>
          <p:spPr bwMode="auto">
            <a:xfrm>
              <a:off x="3302401" y="2755435"/>
              <a:ext cx="458581" cy="464277"/>
            </a:xfrm>
            <a:custGeom>
              <a:avLst/>
              <a:gdLst>
                <a:gd name="T0" fmla="*/ 65 w 68"/>
                <a:gd name="T1" fmla="*/ 29 h 69"/>
                <a:gd name="T2" fmla="*/ 68 w 68"/>
                <a:gd name="T3" fmla="*/ 34 h 69"/>
                <a:gd name="T4" fmla="*/ 68 w 68"/>
                <a:gd name="T5" fmla="*/ 63 h 69"/>
                <a:gd name="T6" fmla="*/ 61 w 68"/>
                <a:gd name="T7" fmla="*/ 69 h 69"/>
                <a:gd name="T8" fmla="*/ 7 w 68"/>
                <a:gd name="T9" fmla="*/ 69 h 69"/>
                <a:gd name="T10" fmla="*/ 0 w 68"/>
                <a:gd name="T11" fmla="*/ 63 h 69"/>
                <a:gd name="T12" fmla="*/ 0 w 68"/>
                <a:gd name="T13" fmla="*/ 34 h 69"/>
                <a:gd name="T14" fmla="*/ 2 w 68"/>
                <a:gd name="T15" fmla="*/ 30 h 69"/>
                <a:gd name="T16" fmla="*/ 2 w 68"/>
                <a:gd name="T17" fmla="*/ 30 h 69"/>
                <a:gd name="T18" fmla="*/ 2 w 68"/>
                <a:gd name="T19" fmla="*/ 30 h 69"/>
                <a:gd name="T20" fmla="*/ 2 w 68"/>
                <a:gd name="T21" fmla="*/ 29 h 69"/>
                <a:gd name="T22" fmla="*/ 30 w 68"/>
                <a:gd name="T23" fmla="*/ 2 h 69"/>
                <a:gd name="T24" fmla="*/ 38 w 68"/>
                <a:gd name="T25" fmla="*/ 2 h 69"/>
                <a:gd name="T26" fmla="*/ 65 w 68"/>
                <a:gd name="T27" fmla="*/ 29 h 69"/>
                <a:gd name="T28" fmla="*/ 12 w 68"/>
                <a:gd name="T29" fmla="*/ 22 h 69"/>
                <a:gd name="T30" fmla="*/ 12 w 68"/>
                <a:gd name="T31" fmla="*/ 39 h 69"/>
                <a:gd name="T32" fmla="*/ 34 w 68"/>
                <a:gd name="T33" fmla="*/ 56 h 69"/>
                <a:gd name="T34" fmla="*/ 55 w 68"/>
                <a:gd name="T35" fmla="*/ 40 h 69"/>
                <a:gd name="T36" fmla="*/ 55 w 68"/>
                <a:gd name="T37" fmla="*/ 22 h 69"/>
                <a:gd name="T38" fmla="*/ 12 w 68"/>
                <a:gd name="T39" fmla="*/ 22 h 69"/>
                <a:gd name="T40" fmla="*/ 19 w 68"/>
                <a:gd name="T41" fmla="*/ 26 h 69"/>
                <a:gd name="T42" fmla="*/ 19 w 68"/>
                <a:gd name="T43" fmla="*/ 29 h 69"/>
                <a:gd name="T44" fmla="*/ 48 w 68"/>
                <a:gd name="T45" fmla="*/ 29 h 69"/>
                <a:gd name="T46" fmla="*/ 48 w 68"/>
                <a:gd name="T47" fmla="*/ 26 h 69"/>
                <a:gd name="T48" fmla="*/ 19 w 68"/>
                <a:gd name="T49" fmla="*/ 26 h 69"/>
                <a:gd name="T50" fmla="*/ 19 w 68"/>
                <a:gd name="T51" fmla="*/ 38 h 69"/>
                <a:gd name="T52" fmla="*/ 19 w 68"/>
                <a:gd name="T53" fmla="*/ 41 h 69"/>
                <a:gd name="T54" fmla="*/ 48 w 68"/>
                <a:gd name="T55" fmla="*/ 41 h 69"/>
                <a:gd name="T56" fmla="*/ 48 w 68"/>
                <a:gd name="T57" fmla="*/ 38 h 69"/>
                <a:gd name="T58" fmla="*/ 19 w 68"/>
                <a:gd name="T59" fmla="*/ 38 h 69"/>
                <a:gd name="T60" fmla="*/ 19 w 68"/>
                <a:gd name="T61" fmla="*/ 32 h 69"/>
                <a:gd name="T62" fmla="*/ 19 w 68"/>
                <a:gd name="T63" fmla="*/ 35 h 69"/>
                <a:gd name="T64" fmla="*/ 48 w 68"/>
                <a:gd name="T65" fmla="*/ 35 h 69"/>
                <a:gd name="T66" fmla="*/ 48 w 68"/>
                <a:gd name="T67" fmla="*/ 32 h 69"/>
                <a:gd name="T68" fmla="*/ 19 w 68"/>
                <a:gd name="T69" fmla="*/ 32 h 69"/>
                <a:gd name="T70" fmla="*/ 8 w 68"/>
                <a:gd name="T71" fmla="*/ 65 h 69"/>
                <a:gd name="T72" fmla="*/ 21 w 68"/>
                <a:gd name="T73" fmla="*/ 52 h 69"/>
                <a:gd name="T74" fmla="*/ 21 w 68"/>
                <a:gd name="T75" fmla="*/ 50 h 69"/>
                <a:gd name="T76" fmla="*/ 19 w 68"/>
                <a:gd name="T77" fmla="*/ 50 h 69"/>
                <a:gd name="T78" fmla="*/ 6 w 68"/>
                <a:gd name="T79" fmla="*/ 63 h 69"/>
                <a:gd name="T80" fmla="*/ 6 w 68"/>
                <a:gd name="T81" fmla="*/ 65 h 69"/>
                <a:gd name="T82" fmla="*/ 8 w 68"/>
                <a:gd name="T83" fmla="*/ 65 h 69"/>
                <a:gd name="T84" fmla="*/ 63 w 68"/>
                <a:gd name="T85" fmla="*/ 63 h 69"/>
                <a:gd name="T86" fmla="*/ 50 w 68"/>
                <a:gd name="T87" fmla="*/ 50 h 69"/>
                <a:gd name="T88" fmla="*/ 48 w 68"/>
                <a:gd name="T89" fmla="*/ 50 h 69"/>
                <a:gd name="T90" fmla="*/ 48 w 68"/>
                <a:gd name="T91" fmla="*/ 52 h 69"/>
                <a:gd name="T92" fmla="*/ 61 w 68"/>
                <a:gd name="T93" fmla="*/ 65 h 69"/>
                <a:gd name="T94" fmla="*/ 64 w 68"/>
                <a:gd name="T95" fmla="*/ 65 h 69"/>
                <a:gd name="T96" fmla="*/ 63 w 68"/>
                <a:gd name="T97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69">
                  <a:moveTo>
                    <a:pt x="65" y="29"/>
                  </a:moveTo>
                  <a:cubicBezTo>
                    <a:pt x="67" y="30"/>
                    <a:pt x="68" y="32"/>
                    <a:pt x="68" y="34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6"/>
                    <a:pt x="65" y="69"/>
                    <a:pt x="61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3"/>
                    <a:pt x="1" y="31"/>
                    <a:pt x="2" y="30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3" y="0"/>
                    <a:pt x="35" y="0"/>
                    <a:pt x="38" y="2"/>
                  </a:cubicBezTo>
                  <a:cubicBezTo>
                    <a:pt x="65" y="29"/>
                    <a:pt x="65" y="29"/>
                    <a:pt x="65" y="29"/>
                  </a:cubicBezTo>
                  <a:close/>
                  <a:moveTo>
                    <a:pt x="12" y="22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12" y="22"/>
                    <a:pt x="12" y="22"/>
                    <a:pt x="12" y="22"/>
                  </a:cubicBezTo>
                  <a:close/>
                  <a:moveTo>
                    <a:pt x="19" y="26"/>
                  </a:moveTo>
                  <a:cubicBezTo>
                    <a:pt x="19" y="29"/>
                    <a:pt x="19" y="29"/>
                    <a:pt x="1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19" y="38"/>
                  </a:moveTo>
                  <a:cubicBezTo>
                    <a:pt x="19" y="41"/>
                    <a:pt x="19" y="41"/>
                    <a:pt x="19" y="41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19" y="32"/>
                  </a:moveTo>
                  <a:cubicBezTo>
                    <a:pt x="19" y="35"/>
                    <a:pt x="19" y="35"/>
                    <a:pt x="1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8" y="65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2" y="51"/>
                    <a:pt x="21" y="50"/>
                  </a:cubicBezTo>
                  <a:cubicBezTo>
                    <a:pt x="21" y="49"/>
                    <a:pt x="20" y="49"/>
                    <a:pt x="19" y="50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5" y="64"/>
                    <a:pt x="5" y="64"/>
                    <a:pt x="6" y="65"/>
                  </a:cubicBezTo>
                  <a:cubicBezTo>
                    <a:pt x="6" y="66"/>
                    <a:pt x="7" y="66"/>
                    <a:pt x="8" y="65"/>
                  </a:cubicBezTo>
                  <a:close/>
                  <a:moveTo>
                    <a:pt x="63" y="63"/>
                  </a:moveTo>
                  <a:cubicBezTo>
                    <a:pt x="50" y="50"/>
                    <a:pt x="50" y="50"/>
                    <a:pt x="50" y="50"/>
                  </a:cubicBezTo>
                  <a:cubicBezTo>
                    <a:pt x="49" y="49"/>
                    <a:pt x="48" y="49"/>
                    <a:pt x="48" y="50"/>
                  </a:cubicBezTo>
                  <a:cubicBezTo>
                    <a:pt x="47" y="51"/>
                    <a:pt x="47" y="52"/>
                    <a:pt x="48" y="52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6"/>
                    <a:pt x="63" y="66"/>
                    <a:pt x="64" y="65"/>
                  </a:cubicBezTo>
                  <a:cubicBezTo>
                    <a:pt x="64" y="64"/>
                    <a:pt x="64" y="64"/>
                    <a:pt x="63" y="63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43" name="组合 4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7110299" y="3882183"/>
            <a:ext cx="1016000" cy="1016000"/>
            <a:chOff x="7110299" y="3882183"/>
            <a:chExt cx="1016000" cy="1016000"/>
          </a:xfrm>
        </p:grpSpPr>
        <p:sp>
          <p:nvSpPr>
            <p:cNvPr id="44" name="椭圆 43"/>
            <p:cNvSpPr/>
            <p:nvPr/>
          </p:nvSpPr>
          <p:spPr>
            <a:xfrm>
              <a:off x="7110299" y="3882183"/>
              <a:ext cx="1016000" cy="1016000"/>
            </a:xfrm>
            <a:prstGeom prst="ellipse">
              <a:avLst/>
            </a:prstGeom>
            <a:noFill/>
            <a:ln w="9525">
              <a:solidFill>
                <a:srgbClr val="838383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45" name="Freeform 447"/>
            <p:cNvSpPr>
              <a:spLocks noEditPoints="1"/>
            </p:cNvSpPr>
            <p:nvPr/>
          </p:nvSpPr>
          <p:spPr bwMode="auto">
            <a:xfrm>
              <a:off x="7426037" y="4130987"/>
              <a:ext cx="384525" cy="518392"/>
            </a:xfrm>
            <a:custGeom>
              <a:avLst/>
              <a:gdLst>
                <a:gd name="T0" fmla="*/ 10 w 57"/>
                <a:gd name="T1" fmla="*/ 24 h 77"/>
                <a:gd name="T2" fmla="*/ 26 w 57"/>
                <a:gd name="T3" fmla="*/ 53 h 77"/>
                <a:gd name="T4" fmla="*/ 55 w 57"/>
                <a:gd name="T5" fmla="*/ 38 h 77"/>
                <a:gd name="T6" fmla="*/ 40 w 57"/>
                <a:gd name="T7" fmla="*/ 9 h 77"/>
                <a:gd name="T8" fmla="*/ 23 w 57"/>
                <a:gd name="T9" fmla="*/ 46 h 77"/>
                <a:gd name="T10" fmla="*/ 32 w 57"/>
                <a:gd name="T11" fmla="*/ 49 h 77"/>
                <a:gd name="T12" fmla="*/ 23 w 57"/>
                <a:gd name="T13" fmla="*/ 46 h 77"/>
                <a:gd name="T14" fmla="*/ 38 w 57"/>
                <a:gd name="T15" fmla="*/ 42 h 77"/>
                <a:gd name="T16" fmla="*/ 43 w 57"/>
                <a:gd name="T17" fmla="*/ 41 h 77"/>
                <a:gd name="T18" fmla="*/ 35 w 57"/>
                <a:gd name="T19" fmla="*/ 45 h 77"/>
                <a:gd name="T20" fmla="*/ 47 w 57"/>
                <a:gd name="T21" fmla="*/ 36 h 77"/>
                <a:gd name="T22" fmla="*/ 50 w 57"/>
                <a:gd name="T23" fmla="*/ 36 h 77"/>
                <a:gd name="T24" fmla="*/ 47 w 57"/>
                <a:gd name="T25" fmla="*/ 36 h 77"/>
                <a:gd name="T26" fmla="*/ 37 w 57"/>
                <a:gd name="T27" fmla="*/ 16 h 77"/>
                <a:gd name="T28" fmla="*/ 38 w 57"/>
                <a:gd name="T29" fmla="*/ 14 h 77"/>
                <a:gd name="T30" fmla="*/ 32 w 57"/>
                <a:gd name="T31" fmla="*/ 18 h 77"/>
                <a:gd name="T32" fmla="*/ 23 w 57"/>
                <a:gd name="T33" fmla="*/ 23 h 77"/>
                <a:gd name="T34" fmla="*/ 24 w 57"/>
                <a:gd name="T35" fmla="*/ 15 h 77"/>
                <a:gd name="T36" fmla="*/ 32 w 57"/>
                <a:gd name="T37" fmla="*/ 18 h 77"/>
                <a:gd name="T38" fmla="*/ 15 w 57"/>
                <a:gd name="T39" fmla="*/ 30 h 77"/>
                <a:gd name="T40" fmla="*/ 17 w 57"/>
                <a:gd name="T41" fmla="*/ 22 h 77"/>
                <a:gd name="T42" fmla="*/ 23 w 57"/>
                <a:gd name="T43" fmla="*/ 41 h 77"/>
                <a:gd name="T44" fmla="*/ 19 w 57"/>
                <a:gd name="T45" fmla="*/ 33 h 77"/>
                <a:gd name="T46" fmla="*/ 22 w 57"/>
                <a:gd name="T47" fmla="*/ 37 h 77"/>
                <a:gd name="T48" fmla="*/ 23 w 57"/>
                <a:gd name="T49" fmla="*/ 41 h 77"/>
                <a:gd name="T50" fmla="*/ 29 w 57"/>
                <a:gd name="T51" fmla="*/ 25 h 77"/>
                <a:gd name="T52" fmla="*/ 39 w 57"/>
                <a:gd name="T53" fmla="*/ 28 h 77"/>
                <a:gd name="T54" fmla="*/ 36 w 57"/>
                <a:gd name="T55" fmla="*/ 37 h 77"/>
                <a:gd name="T56" fmla="*/ 27 w 57"/>
                <a:gd name="T57" fmla="*/ 34 h 77"/>
                <a:gd name="T58" fmla="*/ 41 w 57"/>
                <a:gd name="T59" fmla="*/ 21 h 77"/>
                <a:gd name="T60" fmla="*/ 49 w 57"/>
                <a:gd name="T61" fmla="*/ 23 h 77"/>
                <a:gd name="T62" fmla="*/ 46 w 57"/>
                <a:gd name="T63" fmla="*/ 30 h 77"/>
                <a:gd name="T64" fmla="*/ 41 w 57"/>
                <a:gd name="T65" fmla="*/ 21 h 77"/>
                <a:gd name="T66" fmla="*/ 49 w 57"/>
                <a:gd name="T67" fmla="*/ 77 h 77"/>
                <a:gd name="T68" fmla="*/ 21 w 57"/>
                <a:gd name="T69" fmla="*/ 71 h 77"/>
                <a:gd name="T70" fmla="*/ 30 w 57"/>
                <a:gd name="T71" fmla="*/ 64 h 77"/>
                <a:gd name="T72" fmla="*/ 0 w 57"/>
                <a:gd name="T73" fmla="*/ 31 h 77"/>
                <a:gd name="T74" fmla="*/ 22 w 57"/>
                <a:gd name="T75" fmla="*/ 0 h 77"/>
                <a:gd name="T76" fmla="*/ 14 w 57"/>
                <a:gd name="T77" fmla="*/ 13 h 77"/>
                <a:gd name="T78" fmla="*/ 14 w 57"/>
                <a:gd name="T79" fmla="*/ 50 h 77"/>
                <a:gd name="T80" fmla="*/ 49 w 57"/>
                <a:gd name="T81" fmla="*/ 51 h 77"/>
                <a:gd name="T82" fmla="*/ 38 w 57"/>
                <a:gd name="T83" fmla="*/ 63 h 77"/>
                <a:gd name="T84" fmla="*/ 49 w 57"/>
                <a:gd name="T85" fmla="*/ 7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7" h="77">
                  <a:moveTo>
                    <a:pt x="22" y="10"/>
                  </a:moveTo>
                  <a:cubicBezTo>
                    <a:pt x="16" y="13"/>
                    <a:pt x="12" y="18"/>
                    <a:pt x="10" y="24"/>
                  </a:cubicBezTo>
                  <a:cubicBezTo>
                    <a:pt x="9" y="30"/>
                    <a:pt x="9" y="36"/>
                    <a:pt x="12" y="42"/>
                  </a:cubicBezTo>
                  <a:cubicBezTo>
                    <a:pt x="15" y="47"/>
                    <a:pt x="20" y="51"/>
                    <a:pt x="26" y="53"/>
                  </a:cubicBezTo>
                  <a:cubicBezTo>
                    <a:pt x="31" y="55"/>
                    <a:pt x="38" y="55"/>
                    <a:pt x="43" y="52"/>
                  </a:cubicBezTo>
                  <a:cubicBezTo>
                    <a:pt x="49" y="49"/>
                    <a:pt x="53" y="44"/>
                    <a:pt x="55" y="38"/>
                  </a:cubicBezTo>
                  <a:cubicBezTo>
                    <a:pt x="57" y="32"/>
                    <a:pt x="56" y="26"/>
                    <a:pt x="53" y="20"/>
                  </a:cubicBezTo>
                  <a:cubicBezTo>
                    <a:pt x="50" y="14"/>
                    <a:pt x="45" y="11"/>
                    <a:pt x="40" y="9"/>
                  </a:cubicBezTo>
                  <a:cubicBezTo>
                    <a:pt x="34" y="7"/>
                    <a:pt x="28" y="7"/>
                    <a:pt x="22" y="10"/>
                  </a:cubicBezTo>
                  <a:close/>
                  <a:moveTo>
                    <a:pt x="23" y="46"/>
                  </a:moveTo>
                  <a:cubicBezTo>
                    <a:pt x="25" y="46"/>
                    <a:pt x="26" y="46"/>
                    <a:pt x="28" y="46"/>
                  </a:cubicBezTo>
                  <a:cubicBezTo>
                    <a:pt x="29" y="47"/>
                    <a:pt x="31" y="48"/>
                    <a:pt x="32" y="49"/>
                  </a:cubicBezTo>
                  <a:cubicBezTo>
                    <a:pt x="30" y="49"/>
                    <a:pt x="29" y="49"/>
                    <a:pt x="27" y="48"/>
                  </a:cubicBezTo>
                  <a:cubicBezTo>
                    <a:pt x="26" y="48"/>
                    <a:pt x="24" y="47"/>
                    <a:pt x="23" y="46"/>
                  </a:cubicBezTo>
                  <a:close/>
                  <a:moveTo>
                    <a:pt x="34" y="44"/>
                  </a:moveTo>
                  <a:cubicBezTo>
                    <a:pt x="35" y="43"/>
                    <a:pt x="37" y="43"/>
                    <a:pt x="38" y="42"/>
                  </a:cubicBezTo>
                  <a:cubicBezTo>
                    <a:pt x="40" y="41"/>
                    <a:pt x="41" y="40"/>
                    <a:pt x="43" y="39"/>
                  </a:cubicBezTo>
                  <a:cubicBezTo>
                    <a:pt x="43" y="40"/>
                    <a:pt x="43" y="40"/>
                    <a:pt x="43" y="41"/>
                  </a:cubicBezTo>
                  <a:cubicBezTo>
                    <a:pt x="43" y="44"/>
                    <a:pt x="42" y="46"/>
                    <a:pt x="41" y="47"/>
                  </a:cubicBezTo>
                  <a:cubicBezTo>
                    <a:pt x="40" y="48"/>
                    <a:pt x="38" y="47"/>
                    <a:pt x="35" y="45"/>
                  </a:cubicBezTo>
                  <a:cubicBezTo>
                    <a:pt x="35" y="45"/>
                    <a:pt x="34" y="44"/>
                    <a:pt x="34" y="44"/>
                  </a:cubicBezTo>
                  <a:close/>
                  <a:moveTo>
                    <a:pt x="47" y="36"/>
                  </a:moveTo>
                  <a:cubicBezTo>
                    <a:pt x="49" y="34"/>
                    <a:pt x="50" y="33"/>
                    <a:pt x="51" y="32"/>
                  </a:cubicBezTo>
                  <a:cubicBezTo>
                    <a:pt x="51" y="33"/>
                    <a:pt x="50" y="35"/>
                    <a:pt x="50" y="36"/>
                  </a:cubicBezTo>
                  <a:cubicBezTo>
                    <a:pt x="49" y="38"/>
                    <a:pt x="49" y="39"/>
                    <a:pt x="48" y="40"/>
                  </a:cubicBezTo>
                  <a:cubicBezTo>
                    <a:pt x="48" y="39"/>
                    <a:pt x="48" y="37"/>
                    <a:pt x="47" y="36"/>
                  </a:cubicBezTo>
                  <a:close/>
                  <a:moveTo>
                    <a:pt x="42" y="16"/>
                  </a:moveTo>
                  <a:cubicBezTo>
                    <a:pt x="41" y="16"/>
                    <a:pt x="39" y="16"/>
                    <a:pt x="37" y="16"/>
                  </a:cubicBezTo>
                  <a:cubicBezTo>
                    <a:pt x="36" y="15"/>
                    <a:pt x="35" y="14"/>
                    <a:pt x="34" y="13"/>
                  </a:cubicBezTo>
                  <a:cubicBezTo>
                    <a:pt x="35" y="13"/>
                    <a:pt x="37" y="13"/>
                    <a:pt x="38" y="14"/>
                  </a:cubicBezTo>
                  <a:cubicBezTo>
                    <a:pt x="39" y="14"/>
                    <a:pt x="41" y="15"/>
                    <a:pt x="42" y="16"/>
                  </a:cubicBezTo>
                  <a:close/>
                  <a:moveTo>
                    <a:pt x="32" y="18"/>
                  </a:moveTo>
                  <a:cubicBezTo>
                    <a:pt x="30" y="19"/>
                    <a:pt x="29" y="19"/>
                    <a:pt x="27" y="20"/>
                  </a:cubicBezTo>
                  <a:cubicBezTo>
                    <a:pt x="25" y="21"/>
                    <a:pt x="24" y="22"/>
                    <a:pt x="23" y="23"/>
                  </a:cubicBezTo>
                  <a:cubicBezTo>
                    <a:pt x="23" y="22"/>
                    <a:pt x="23" y="22"/>
                    <a:pt x="23" y="21"/>
                  </a:cubicBezTo>
                  <a:cubicBezTo>
                    <a:pt x="22" y="18"/>
                    <a:pt x="23" y="16"/>
                    <a:pt x="24" y="15"/>
                  </a:cubicBezTo>
                  <a:cubicBezTo>
                    <a:pt x="26" y="14"/>
                    <a:pt x="28" y="15"/>
                    <a:pt x="30" y="17"/>
                  </a:cubicBezTo>
                  <a:cubicBezTo>
                    <a:pt x="31" y="17"/>
                    <a:pt x="31" y="18"/>
                    <a:pt x="32" y="18"/>
                  </a:cubicBezTo>
                  <a:close/>
                  <a:moveTo>
                    <a:pt x="18" y="26"/>
                  </a:moveTo>
                  <a:cubicBezTo>
                    <a:pt x="17" y="28"/>
                    <a:pt x="16" y="29"/>
                    <a:pt x="15" y="30"/>
                  </a:cubicBezTo>
                  <a:cubicBezTo>
                    <a:pt x="15" y="29"/>
                    <a:pt x="15" y="27"/>
                    <a:pt x="15" y="26"/>
                  </a:cubicBezTo>
                  <a:cubicBezTo>
                    <a:pt x="16" y="24"/>
                    <a:pt x="17" y="23"/>
                    <a:pt x="17" y="22"/>
                  </a:cubicBezTo>
                  <a:cubicBezTo>
                    <a:pt x="17" y="23"/>
                    <a:pt x="18" y="25"/>
                    <a:pt x="18" y="26"/>
                  </a:cubicBezTo>
                  <a:close/>
                  <a:moveTo>
                    <a:pt x="23" y="41"/>
                  </a:moveTo>
                  <a:cubicBezTo>
                    <a:pt x="20" y="41"/>
                    <a:pt x="17" y="41"/>
                    <a:pt x="17" y="39"/>
                  </a:cubicBezTo>
                  <a:cubicBezTo>
                    <a:pt x="16" y="38"/>
                    <a:pt x="17" y="36"/>
                    <a:pt x="19" y="33"/>
                  </a:cubicBezTo>
                  <a:cubicBezTo>
                    <a:pt x="19" y="33"/>
                    <a:pt x="19" y="32"/>
                    <a:pt x="20" y="32"/>
                  </a:cubicBezTo>
                  <a:cubicBezTo>
                    <a:pt x="20" y="34"/>
                    <a:pt x="21" y="35"/>
                    <a:pt x="22" y="37"/>
                  </a:cubicBezTo>
                  <a:cubicBezTo>
                    <a:pt x="23" y="38"/>
                    <a:pt x="24" y="40"/>
                    <a:pt x="24" y="41"/>
                  </a:cubicBezTo>
                  <a:cubicBezTo>
                    <a:pt x="24" y="41"/>
                    <a:pt x="23" y="41"/>
                    <a:pt x="23" y="41"/>
                  </a:cubicBezTo>
                  <a:close/>
                  <a:moveTo>
                    <a:pt x="24" y="28"/>
                  </a:moveTo>
                  <a:cubicBezTo>
                    <a:pt x="26" y="27"/>
                    <a:pt x="27" y="26"/>
                    <a:pt x="29" y="25"/>
                  </a:cubicBezTo>
                  <a:cubicBezTo>
                    <a:pt x="31" y="24"/>
                    <a:pt x="33" y="23"/>
                    <a:pt x="35" y="22"/>
                  </a:cubicBezTo>
                  <a:cubicBezTo>
                    <a:pt x="37" y="24"/>
                    <a:pt x="38" y="26"/>
                    <a:pt x="39" y="28"/>
                  </a:cubicBezTo>
                  <a:cubicBezTo>
                    <a:pt x="40" y="30"/>
                    <a:pt x="41" y="32"/>
                    <a:pt x="41" y="34"/>
                  </a:cubicBezTo>
                  <a:cubicBezTo>
                    <a:pt x="40" y="35"/>
                    <a:pt x="38" y="36"/>
                    <a:pt x="36" y="37"/>
                  </a:cubicBezTo>
                  <a:cubicBezTo>
                    <a:pt x="34" y="38"/>
                    <a:pt x="32" y="39"/>
                    <a:pt x="30" y="40"/>
                  </a:cubicBezTo>
                  <a:cubicBezTo>
                    <a:pt x="29" y="38"/>
                    <a:pt x="28" y="36"/>
                    <a:pt x="27" y="34"/>
                  </a:cubicBezTo>
                  <a:cubicBezTo>
                    <a:pt x="25" y="32"/>
                    <a:pt x="25" y="30"/>
                    <a:pt x="24" y="28"/>
                  </a:cubicBezTo>
                  <a:close/>
                  <a:moveTo>
                    <a:pt x="41" y="21"/>
                  </a:moveTo>
                  <a:cubicBezTo>
                    <a:pt x="41" y="21"/>
                    <a:pt x="42" y="21"/>
                    <a:pt x="43" y="21"/>
                  </a:cubicBezTo>
                  <a:cubicBezTo>
                    <a:pt x="46" y="21"/>
                    <a:pt x="48" y="21"/>
                    <a:pt x="49" y="23"/>
                  </a:cubicBezTo>
                  <a:cubicBezTo>
                    <a:pt x="49" y="24"/>
                    <a:pt x="49" y="26"/>
                    <a:pt x="47" y="29"/>
                  </a:cubicBezTo>
                  <a:cubicBezTo>
                    <a:pt x="46" y="29"/>
                    <a:pt x="46" y="29"/>
                    <a:pt x="46" y="30"/>
                  </a:cubicBezTo>
                  <a:cubicBezTo>
                    <a:pt x="45" y="28"/>
                    <a:pt x="44" y="27"/>
                    <a:pt x="43" y="25"/>
                  </a:cubicBezTo>
                  <a:cubicBezTo>
                    <a:pt x="43" y="24"/>
                    <a:pt x="42" y="22"/>
                    <a:pt x="41" y="21"/>
                  </a:cubicBezTo>
                  <a:close/>
                  <a:moveTo>
                    <a:pt x="49" y="71"/>
                  </a:moveTo>
                  <a:cubicBezTo>
                    <a:pt x="49" y="77"/>
                    <a:pt x="49" y="77"/>
                    <a:pt x="49" y="7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2" y="63"/>
                    <a:pt x="15" y="60"/>
                    <a:pt x="9" y="54"/>
                  </a:cubicBezTo>
                  <a:cubicBezTo>
                    <a:pt x="3" y="48"/>
                    <a:pt x="0" y="40"/>
                    <a:pt x="0" y="31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3" y="4"/>
                    <a:pt x="17" y="2"/>
                    <a:pt x="22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1" y="7"/>
                    <a:pt x="17" y="9"/>
                    <a:pt x="14" y="13"/>
                  </a:cubicBezTo>
                  <a:cubicBezTo>
                    <a:pt x="9" y="17"/>
                    <a:pt x="6" y="24"/>
                    <a:pt x="6" y="31"/>
                  </a:cubicBezTo>
                  <a:cubicBezTo>
                    <a:pt x="6" y="38"/>
                    <a:pt x="9" y="45"/>
                    <a:pt x="14" y="50"/>
                  </a:cubicBezTo>
                  <a:cubicBezTo>
                    <a:pt x="19" y="54"/>
                    <a:pt x="25" y="57"/>
                    <a:pt x="33" y="57"/>
                  </a:cubicBezTo>
                  <a:cubicBezTo>
                    <a:pt x="39" y="57"/>
                    <a:pt x="45" y="55"/>
                    <a:pt x="49" y="51"/>
                  </a:cubicBezTo>
                  <a:cubicBezTo>
                    <a:pt x="52" y="57"/>
                    <a:pt x="52" y="57"/>
                    <a:pt x="52" y="57"/>
                  </a:cubicBezTo>
                  <a:cubicBezTo>
                    <a:pt x="48" y="60"/>
                    <a:pt x="43" y="62"/>
                    <a:pt x="38" y="63"/>
                  </a:cubicBezTo>
                  <a:cubicBezTo>
                    <a:pt x="38" y="71"/>
                    <a:pt x="38" y="71"/>
                    <a:pt x="38" y="71"/>
                  </a:cubicBezTo>
                  <a:lnTo>
                    <a:pt x="49" y="71"/>
                  </a:ln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46" name="组合 4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8093531" y="2480103"/>
            <a:ext cx="1016000" cy="1016000"/>
            <a:chOff x="8093531" y="2480103"/>
            <a:chExt cx="1016000" cy="1016000"/>
          </a:xfrm>
        </p:grpSpPr>
        <p:sp>
          <p:nvSpPr>
            <p:cNvPr id="47" name="椭圆 46"/>
            <p:cNvSpPr/>
            <p:nvPr/>
          </p:nvSpPr>
          <p:spPr>
            <a:xfrm>
              <a:off x="8093531" y="2480103"/>
              <a:ext cx="1016000" cy="1016000"/>
            </a:xfrm>
            <a:prstGeom prst="ellipse">
              <a:avLst/>
            </a:prstGeom>
            <a:noFill/>
            <a:ln w="9525">
              <a:solidFill>
                <a:srgbClr val="029BAB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48" name="Freeform 454"/>
            <p:cNvSpPr>
              <a:spLocks noEditPoints="1"/>
            </p:cNvSpPr>
            <p:nvPr/>
          </p:nvSpPr>
          <p:spPr bwMode="auto">
            <a:xfrm>
              <a:off x="8355151" y="2738875"/>
              <a:ext cx="492760" cy="498456"/>
            </a:xfrm>
            <a:custGeom>
              <a:avLst/>
              <a:gdLst>
                <a:gd name="T0" fmla="*/ 33 w 73"/>
                <a:gd name="T1" fmla="*/ 12 h 74"/>
                <a:gd name="T2" fmla="*/ 55 w 73"/>
                <a:gd name="T3" fmla="*/ 18 h 74"/>
                <a:gd name="T4" fmla="*/ 66 w 73"/>
                <a:gd name="T5" fmla="*/ 38 h 74"/>
                <a:gd name="T6" fmla="*/ 60 w 73"/>
                <a:gd name="T7" fmla="*/ 59 h 74"/>
                <a:gd name="T8" fmla="*/ 62 w 73"/>
                <a:gd name="T9" fmla="*/ 74 h 74"/>
                <a:gd name="T10" fmla="*/ 58 w 73"/>
                <a:gd name="T11" fmla="*/ 74 h 74"/>
                <a:gd name="T12" fmla="*/ 53 w 73"/>
                <a:gd name="T13" fmla="*/ 67 h 74"/>
                <a:gd name="T14" fmla="*/ 39 w 73"/>
                <a:gd name="T15" fmla="*/ 72 h 74"/>
                <a:gd name="T16" fmla="*/ 39 w 73"/>
                <a:gd name="T17" fmla="*/ 72 h 74"/>
                <a:gd name="T18" fmla="*/ 39 w 73"/>
                <a:gd name="T19" fmla="*/ 72 h 74"/>
                <a:gd name="T20" fmla="*/ 20 w 73"/>
                <a:gd name="T21" fmla="*/ 67 h 74"/>
                <a:gd name="T22" fmla="*/ 15 w 73"/>
                <a:gd name="T23" fmla="*/ 74 h 74"/>
                <a:gd name="T24" fmla="*/ 11 w 73"/>
                <a:gd name="T25" fmla="*/ 74 h 74"/>
                <a:gd name="T26" fmla="*/ 13 w 73"/>
                <a:gd name="T27" fmla="*/ 60 h 74"/>
                <a:gd name="T28" fmla="*/ 6 w 73"/>
                <a:gd name="T29" fmla="*/ 45 h 74"/>
                <a:gd name="T30" fmla="*/ 6 w 73"/>
                <a:gd name="T31" fmla="*/ 45 h 74"/>
                <a:gd name="T32" fmla="*/ 6 w 73"/>
                <a:gd name="T33" fmla="*/ 45 h 74"/>
                <a:gd name="T34" fmla="*/ 33 w 73"/>
                <a:gd name="T35" fmla="*/ 12 h 74"/>
                <a:gd name="T36" fmla="*/ 37 w 73"/>
                <a:gd name="T37" fmla="*/ 37 h 74"/>
                <a:gd name="T38" fmla="*/ 34 w 73"/>
                <a:gd name="T39" fmla="*/ 37 h 74"/>
                <a:gd name="T40" fmla="*/ 26 w 73"/>
                <a:gd name="T41" fmla="*/ 24 h 74"/>
                <a:gd name="T42" fmla="*/ 25 w 73"/>
                <a:gd name="T43" fmla="*/ 24 h 74"/>
                <a:gd name="T44" fmla="*/ 33 w 73"/>
                <a:gd name="T45" fmla="*/ 38 h 74"/>
                <a:gd name="T46" fmla="*/ 32 w 73"/>
                <a:gd name="T47" fmla="*/ 42 h 74"/>
                <a:gd name="T48" fmla="*/ 37 w 73"/>
                <a:gd name="T49" fmla="*/ 47 h 74"/>
                <a:gd name="T50" fmla="*/ 42 w 73"/>
                <a:gd name="T51" fmla="*/ 42 h 74"/>
                <a:gd name="T52" fmla="*/ 42 w 73"/>
                <a:gd name="T53" fmla="*/ 41 h 74"/>
                <a:gd name="T54" fmla="*/ 51 w 73"/>
                <a:gd name="T55" fmla="*/ 31 h 74"/>
                <a:gd name="T56" fmla="*/ 48 w 73"/>
                <a:gd name="T57" fmla="*/ 28 h 74"/>
                <a:gd name="T58" fmla="*/ 39 w 73"/>
                <a:gd name="T59" fmla="*/ 37 h 74"/>
                <a:gd name="T60" fmla="*/ 37 w 73"/>
                <a:gd name="T61" fmla="*/ 37 h 74"/>
                <a:gd name="T62" fmla="*/ 67 w 73"/>
                <a:gd name="T63" fmla="*/ 0 h 74"/>
                <a:gd name="T64" fmla="*/ 63 w 73"/>
                <a:gd name="T65" fmla="*/ 3 h 74"/>
                <a:gd name="T66" fmla="*/ 45 w 73"/>
                <a:gd name="T67" fmla="*/ 7 h 74"/>
                <a:gd name="T68" fmla="*/ 45 w 73"/>
                <a:gd name="T69" fmla="*/ 7 h 74"/>
                <a:gd name="T70" fmla="*/ 68 w 73"/>
                <a:gd name="T71" fmla="*/ 27 h 74"/>
                <a:gd name="T72" fmla="*/ 68 w 73"/>
                <a:gd name="T73" fmla="*/ 26 h 74"/>
                <a:gd name="T74" fmla="*/ 68 w 73"/>
                <a:gd name="T75" fmla="*/ 7 h 74"/>
                <a:gd name="T76" fmla="*/ 70 w 73"/>
                <a:gd name="T77" fmla="*/ 2 h 74"/>
                <a:gd name="T78" fmla="*/ 67 w 73"/>
                <a:gd name="T79" fmla="*/ 0 h 74"/>
                <a:gd name="T80" fmla="*/ 5 w 73"/>
                <a:gd name="T81" fmla="*/ 2 h 74"/>
                <a:gd name="T82" fmla="*/ 6 w 73"/>
                <a:gd name="T83" fmla="*/ 6 h 74"/>
                <a:gd name="T84" fmla="*/ 4 w 73"/>
                <a:gd name="T85" fmla="*/ 25 h 74"/>
                <a:gd name="T86" fmla="*/ 4 w 73"/>
                <a:gd name="T87" fmla="*/ 25 h 74"/>
                <a:gd name="T88" fmla="*/ 29 w 73"/>
                <a:gd name="T89" fmla="*/ 8 h 74"/>
                <a:gd name="T90" fmla="*/ 29 w 73"/>
                <a:gd name="T91" fmla="*/ 8 h 74"/>
                <a:gd name="T92" fmla="*/ 11 w 73"/>
                <a:gd name="T93" fmla="*/ 3 h 74"/>
                <a:gd name="T94" fmla="*/ 7 w 73"/>
                <a:gd name="T95" fmla="*/ 0 h 74"/>
                <a:gd name="T96" fmla="*/ 5 w 73"/>
                <a:gd name="T97" fmla="*/ 2 h 74"/>
                <a:gd name="T98" fmla="*/ 51 w 73"/>
                <a:gd name="T99" fmla="*/ 23 h 74"/>
                <a:gd name="T100" fmla="*/ 33 w 73"/>
                <a:gd name="T101" fmla="*/ 18 h 74"/>
                <a:gd name="T102" fmla="*/ 17 w 73"/>
                <a:gd name="T103" fmla="*/ 27 h 74"/>
                <a:gd name="T104" fmla="*/ 12 w 73"/>
                <a:gd name="T105" fmla="*/ 44 h 74"/>
                <a:gd name="T106" fmla="*/ 12 w 73"/>
                <a:gd name="T107" fmla="*/ 44 h 74"/>
                <a:gd name="T108" fmla="*/ 21 w 73"/>
                <a:gd name="T109" fmla="*/ 60 h 74"/>
                <a:gd name="T110" fmla="*/ 39 w 73"/>
                <a:gd name="T111" fmla="*/ 65 h 74"/>
                <a:gd name="T112" fmla="*/ 39 w 73"/>
                <a:gd name="T113" fmla="*/ 65 h 74"/>
                <a:gd name="T114" fmla="*/ 55 w 73"/>
                <a:gd name="T115" fmla="*/ 57 h 74"/>
                <a:gd name="T116" fmla="*/ 60 w 73"/>
                <a:gd name="T117" fmla="*/ 39 h 74"/>
                <a:gd name="T118" fmla="*/ 51 w 73"/>
                <a:gd name="T119" fmla="*/ 2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3" h="74">
                  <a:moveTo>
                    <a:pt x="33" y="12"/>
                  </a:moveTo>
                  <a:cubicBezTo>
                    <a:pt x="41" y="11"/>
                    <a:pt x="49" y="14"/>
                    <a:pt x="55" y="18"/>
                  </a:cubicBezTo>
                  <a:cubicBezTo>
                    <a:pt x="61" y="23"/>
                    <a:pt x="65" y="30"/>
                    <a:pt x="66" y="38"/>
                  </a:cubicBezTo>
                  <a:cubicBezTo>
                    <a:pt x="67" y="46"/>
                    <a:pt x="65" y="53"/>
                    <a:pt x="60" y="59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49" y="69"/>
                    <a:pt x="44" y="71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2" y="72"/>
                    <a:pt x="26" y="71"/>
                    <a:pt x="20" y="67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9" y="56"/>
                    <a:pt x="7" y="51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4" y="29"/>
                    <a:pt x="16" y="14"/>
                    <a:pt x="33" y="12"/>
                  </a:cubicBezTo>
                  <a:close/>
                  <a:moveTo>
                    <a:pt x="37" y="37"/>
                  </a:moveTo>
                  <a:cubicBezTo>
                    <a:pt x="36" y="37"/>
                    <a:pt x="35" y="37"/>
                    <a:pt x="34" y="37"/>
                  </a:cubicBezTo>
                  <a:cubicBezTo>
                    <a:pt x="32" y="33"/>
                    <a:pt x="29" y="28"/>
                    <a:pt x="26" y="24"/>
                  </a:cubicBezTo>
                  <a:cubicBezTo>
                    <a:pt x="26" y="24"/>
                    <a:pt x="25" y="24"/>
                    <a:pt x="25" y="24"/>
                  </a:cubicBezTo>
                  <a:cubicBezTo>
                    <a:pt x="27" y="29"/>
                    <a:pt x="30" y="34"/>
                    <a:pt x="33" y="38"/>
                  </a:cubicBezTo>
                  <a:cubicBezTo>
                    <a:pt x="32" y="39"/>
                    <a:pt x="32" y="41"/>
                    <a:pt x="32" y="42"/>
                  </a:cubicBezTo>
                  <a:cubicBezTo>
                    <a:pt x="32" y="45"/>
                    <a:pt x="34" y="47"/>
                    <a:pt x="37" y="47"/>
                  </a:cubicBezTo>
                  <a:cubicBezTo>
                    <a:pt x="40" y="47"/>
                    <a:pt x="42" y="45"/>
                    <a:pt x="42" y="42"/>
                  </a:cubicBezTo>
                  <a:cubicBezTo>
                    <a:pt x="42" y="42"/>
                    <a:pt x="42" y="41"/>
                    <a:pt x="42" y="41"/>
                  </a:cubicBezTo>
                  <a:cubicBezTo>
                    <a:pt x="45" y="38"/>
                    <a:pt x="48" y="35"/>
                    <a:pt x="51" y="31"/>
                  </a:cubicBezTo>
                  <a:cubicBezTo>
                    <a:pt x="50" y="30"/>
                    <a:pt x="49" y="29"/>
                    <a:pt x="48" y="28"/>
                  </a:cubicBezTo>
                  <a:cubicBezTo>
                    <a:pt x="45" y="31"/>
                    <a:pt x="42" y="34"/>
                    <a:pt x="39" y="37"/>
                  </a:cubicBezTo>
                  <a:cubicBezTo>
                    <a:pt x="38" y="37"/>
                    <a:pt x="38" y="37"/>
                    <a:pt x="37" y="37"/>
                  </a:cubicBezTo>
                  <a:close/>
                  <a:moveTo>
                    <a:pt x="67" y="0"/>
                  </a:moveTo>
                  <a:cubicBezTo>
                    <a:pt x="63" y="3"/>
                    <a:pt x="63" y="3"/>
                    <a:pt x="63" y="3"/>
                  </a:cubicBezTo>
                  <a:cubicBezTo>
                    <a:pt x="57" y="0"/>
                    <a:pt x="50" y="1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7"/>
                    <a:pt x="68" y="27"/>
                    <a:pt x="68" y="26"/>
                  </a:cubicBezTo>
                  <a:cubicBezTo>
                    <a:pt x="73" y="21"/>
                    <a:pt x="73" y="12"/>
                    <a:pt x="68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lose/>
                  <a:moveTo>
                    <a:pt x="5" y="2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1" y="11"/>
                    <a:pt x="0" y="19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5" y="2"/>
                    <a:pt x="17" y="0"/>
                    <a:pt x="11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51" y="23"/>
                  </a:moveTo>
                  <a:cubicBezTo>
                    <a:pt x="46" y="19"/>
                    <a:pt x="40" y="17"/>
                    <a:pt x="33" y="18"/>
                  </a:cubicBezTo>
                  <a:cubicBezTo>
                    <a:pt x="27" y="19"/>
                    <a:pt x="21" y="22"/>
                    <a:pt x="17" y="27"/>
                  </a:cubicBezTo>
                  <a:cubicBezTo>
                    <a:pt x="14" y="32"/>
                    <a:pt x="12" y="38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51"/>
                    <a:pt x="16" y="57"/>
                    <a:pt x="21" y="60"/>
                  </a:cubicBezTo>
                  <a:cubicBezTo>
                    <a:pt x="26" y="64"/>
                    <a:pt x="32" y="66"/>
                    <a:pt x="39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5" y="65"/>
                    <a:pt x="51" y="61"/>
                    <a:pt x="55" y="57"/>
                  </a:cubicBezTo>
                  <a:cubicBezTo>
                    <a:pt x="58" y="52"/>
                    <a:pt x="60" y="46"/>
                    <a:pt x="60" y="39"/>
                  </a:cubicBezTo>
                  <a:cubicBezTo>
                    <a:pt x="59" y="33"/>
                    <a:pt x="56" y="27"/>
                    <a:pt x="51" y="23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grpSp>
        <p:nvGrpSpPr>
          <p:cNvPr id="49" name="组合 4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4021659" y="3882183"/>
            <a:ext cx="1016000" cy="1016000"/>
            <a:chOff x="4021659" y="3882183"/>
            <a:chExt cx="1016000" cy="1016000"/>
          </a:xfrm>
        </p:grpSpPr>
        <p:sp>
          <p:nvSpPr>
            <p:cNvPr id="50" name="椭圆 49"/>
            <p:cNvSpPr/>
            <p:nvPr/>
          </p:nvSpPr>
          <p:spPr>
            <a:xfrm>
              <a:off x="4021659" y="3882183"/>
              <a:ext cx="1016000" cy="1016000"/>
            </a:xfrm>
            <a:prstGeom prst="ellipse">
              <a:avLst/>
            </a:prstGeom>
            <a:noFill/>
            <a:ln w="9525">
              <a:solidFill>
                <a:srgbClr val="838383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/>
            </a:p>
          </p:txBody>
        </p:sp>
        <p:sp>
          <p:nvSpPr>
            <p:cNvPr id="51" name="Freeform 292"/>
            <p:cNvSpPr>
              <a:spLocks noEditPoints="1"/>
            </p:cNvSpPr>
            <p:nvPr/>
          </p:nvSpPr>
          <p:spPr bwMode="auto">
            <a:xfrm>
              <a:off x="4216345" y="4086836"/>
              <a:ext cx="626629" cy="606693"/>
            </a:xfrm>
            <a:custGeom>
              <a:avLst/>
              <a:gdLst>
                <a:gd name="T0" fmla="*/ 44 w 93"/>
                <a:gd name="T1" fmla="*/ 0 h 90"/>
                <a:gd name="T2" fmla="*/ 83 w 93"/>
                <a:gd name="T3" fmla="*/ 0 h 90"/>
                <a:gd name="T4" fmla="*/ 90 w 93"/>
                <a:gd name="T5" fmla="*/ 3 h 90"/>
                <a:gd name="T6" fmla="*/ 93 w 93"/>
                <a:gd name="T7" fmla="*/ 11 h 90"/>
                <a:gd name="T8" fmla="*/ 93 w 93"/>
                <a:gd name="T9" fmla="*/ 33 h 90"/>
                <a:gd name="T10" fmla="*/ 90 w 93"/>
                <a:gd name="T11" fmla="*/ 40 h 90"/>
                <a:gd name="T12" fmla="*/ 83 w 93"/>
                <a:gd name="T13" fmla="*/ 43 h 90"/>
                <a:gd name="T14" fmla="*/ 61 w 93"/>
                <a:gd name="T15" fmla="*/ 43 h 90"/>
                <a:gd name="T16" fmla="*/ 50 w 93"/>
                <a:gd name="T17" fmla="*/ 53 h 90"/>
                <a:gd name="T18" fmla="*/ 49 w 93"/>
                <a:gd name="T19" fmla="*/ 52 h 90"/>
                <a:gd name="T20" fmla="*/ 46 w 93"/>
                <a:gd name="T21" fmla="*/ 50 h 90"/>
                <a:gd name="T22" fmla="*/ 48 w 93"/>
                <a:gd name="T23" fmla="*/ 43 h 90"/>
                <a:gd name="T24" fmla="*/ 47 w 93"/>
                <a:gd name="T25" fmla="*/ 43 h 90"/>
                <a:gd name="T26" fmla="*/ 48 w 93"/>
                <a:gd name="T27" fmla="*/ 39 h 90"/>
                <a:gd name="T28" fmla="*/ 51 w 93"/>
                <a:gd name="T29" fmla="*/ 39 h 90"/>
                <a:gd name="T30" fmla="*/ 54 w 93"/>
                <a:gd name="T31" fmla="*/ 39 h 90"/>
                <a:gd name="T32" fmla="*/ 53 w 93"/>
                <a:gd name="T33" fmla="*/ 41 h 90"/>
                <a:gd name="T34" fmla="*/ 52 w 93"/>
                <a:gd name="T35" fmla="*/ 44 h 90"/>
                <a:gd name="T36" fmla="*/ 58 w 93"/>
                <a:gd name="T37" fmla="*/ 39 h 90"/>
                <a:gd name="T38" fmla="*/ 59 w 93"/>
                <a:gd name="T39" fmla="*/ 39 h 90"/>
                <a:gd name="T40" fmla="*/ 60 w 93"/>
                <a:gd name="T41" fmla="*/ 39 h 90"/>
                <a:gd name="T42" fmla="*/ 83 w 93"/>
                <a:gd name="T43" fmla="*/ 39 h 90"/>
                <a:gd name="T44" fmla="*/ 87 w 93"/>
                <a:gd name="T45" fmla="*/ 37 h 90"/>
                <a:gd name="T46" fmla="*/ 89 w 93"/>
                <a:gd name="T47" fmla="*/ 33 h 90"/>
                <a:gd name="T48" fmla="*/ 89 w 93"/>
                <a:gd name="T49" fmla="*/ 11 h 90"/>
                <a:gd name="T50" fmla="*/ 87 w 93"/>
                <a:gd name="T51" fmla="*/ 7 h 90"/>
                <a:gd name="T52" fmla="*/ 83 w 93"/>
                <a:gd name="T53" fmla="*/ 5 h 90"/>
                <a:gd name="T54" fmla="*/ 44 w 93"/>
                <a:gd name="T55" fmla="*/ 5 h 90"/>
                <a:gd name="T56" fmla="*/ 39 w 93"/>
                <a:gd name="T57" fmla="*/ 7 h 90"/>
                <a:gd name="T58" fmla="*/ 38 w 93"/>
                <a:gd name="T59" fmla="*/ 11 h 90"/>
                <a:gd name="T60" fmla="*/ 38 w 93"/>
                <a:gd name="T61" fmla="*/ 14 h 90"/>
                <a:gd name="T62" fmla="*/ 33 w 93"/>
                <a:gd name="T63" fmla="*/ 12 h 90"/>
                <a:gd name="T64" fmla="*/ 33 w 93"/>
                <a:gd name="T65" fmla="*/ 11 h 90"/>
                <a:gd name="T66" fmla="*/ 36 w 93"/>
                <a:gd name="T67" fmla="*/ 3 h 90"/>
                <a:gd name="T68" fmla="*/ 44 w 93"/>
                <a:gd name="T69" fmla="*/ 0 h 90"/>
                <a:gd name="T70" fmla="*/ 75 w 93"/>
                <a:gd name="T71" fmla="*/ 18 h 90"/>
                <a:gd name="T72" fmla="*/ 71 w 93"/>
                <a:gd name="T73" fmla="*/ 22 h 90"/>
                <a:gd name="T74" fmla="*/ 75 w 93"/>
                <a:gd name="T75" fmla="*/ 25 h 90"/>
                <a:gd name="T76" fmla="*/ 79 w 93"/>
                <a:gd name="T77" fmla="*/ 22 h 90"/>
                <a:gd name="T78" fmla="*/ 75 w 93"/>
                <a:gd name="T79" fmla="*/ 18 h 90"/>
                <a:gd name="T80" fmla="*/ 63 w 93"/>
                <a:gd name="T81" fmla="*/ 18 h 90"/>
                <a:gd name="T82" fmla="*/ 59 w 93"/>
                <a:gd name="T83" fmla="*/ 22 h 90"/>
                <a:gd name="T84" fmla="*/ 63 w 93"/>
                <a:gd name="T85" fmla="*/ 25 h 90"/>
                <a:gd name="T86" fmla="*/ 67 w 93"/>
                <a:gd name="T87" fmla="*/ 22 h 90"/>
                <a:gd name="T88" fmla="*/ 63 w 93"/>
                <a:gd name="T89" fmla="*/ 18 h 90"/>
                <a:gd name="T90" fmla="*/ 51 w 93"/>
                <a:gd name="T91" fmla="*/ 18 h 90"/>
                <a:gd name="T92" fmla="*/ 48 w 93"/>
                <a:gd name="T93" fmla="*/ 22 h 90"/>
                <a:gd name="T94" fmla="*/ 51 w 93"/>
                <a:gd name="T95" fmla="*/ 25 h 90"/>
                <a:gd name="T96" fmla="*/ 55 w 93"/>
                <a:gd name="T97" fmla="*/ 22 h 90"/>
                <a:gd name="T98" fmla="*/ 51 w 93"/>
                <a:gd name="T99" fmla="*/ 18 h 90"/>
                <a:gd name="T100" fmla="*/ 27 w 93"/>
                <a:gd name="T101" fmla="*/ 18 h 90"/>
                <a:gd name="T102" fmla="*/ 12 w 93"/>
                <a:gd name="T103" fmla="*/ 33 h 90"/>
                <a:gd name="T104" fmla="*/ 27 w 93"/>
                <a:gd name="T105" fmla="*/ 48 h 90"/>
                <a:gd name="T106" fmla="*/ 43 w 93"/>
                <a:gd name="T107" fmla="*/ 33 h 90"/>
                <a:gd name="T108" fmla="*/ 27 w 93"/>
                <a:gd name="T109" fmla="*/ 18 h 90"/>
                <a:gd name="T110" fmla="*/ 55 w 93"/>
                <a:gd name="T111" fmla="*/ 82 h 90"/>
                <a:gd name="T112" fmla="*/ 38 w 93"/>
                <a:gd name="T113" fmla="*/ 53 h 90"/>
                <a:gd name="T114" fmla="*/ 28 w 93"/>
                <a:gd name="T115" fmla="*/ 69 h 90"/>
                <a:gd name="T116" fmla="*/ 18 w 93"/>
                <a:gd name="T117" fmla="*/ 53 h 90"/>
                <a:gd name="T118" fmla="*/ 0 w 93"/>
                <a:gd name="T119" fmla="*/ 82 h 90"/>
                <a:gd name="T120" fmla="*/ 55 w 93"/>
                <a:gd name="T121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0">
                  <a:moveTo>
                    <a:pt x="44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86" y="0"/>
                    <a:pt x="88" y="1"/>
                    <a:pt x="90" y="3"/>
                  </a:cubicBezTo>
                  <a:cubicBezTo>
                    <a:pt x="92" y="5"/>
                    <a:pt x="93" y="8"/>
                    <a:pt x="93" y="11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3" y="36"/>
                    <a:pt x="92" y="38"/>
                    <a:pt x="90" y="40"/>
                  </a:cubicBezTo>
                  <a:cubicBezTo>
                    <a:pt x="88" y="42"/>
                    <a:pt x="86" y="43"/>
                    <a:pt x="83" y="43"/>
                  </a:cubicBezTo>
                  <a:cubicBezTo>
                    <a:pt x="61" y="43"/>
                    <a:pt x="61" y="43"/>
                    <a:pt x="61" y="43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7" y="51"/>
                    <a:pt x="46" y="50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2"/>
                    <a:pt x="48" y="40"/>
                    <a:pt x="48" y="39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39"/>
                    <a:pt x="86" y="38"/>
                    <a:pt x="87" y="37"/>
                  </a:cubicBezTo>
                  <a:cubicBezTo>
                    <a:pt x="88" y="36"/>
                    <a:pt x="89" y="34"/>
                    <a:pt x="89" y="33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9"/>
                    <a:pt x="88" y="8"/>
                    <a:pt x="87" y="7"/>
                  </a:cubicBezTo>
                  <a:cubicBezTo>
                    <a:pt x="86" y="6"/>
                    <a:pt x="84" y="5"/>
                    <a:pt x="83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2" y="5"/>
                    <a:pt x="40" y="6"/>
                    <a:pt x="39" y="7"/>
                  </a:cubicBezTo>
                  <a:cubicBezTo>
                    <a:pt x="38" y="8"/>
                    <a:pt x="38" y="9"/>
                    <a:pt x="38" y="11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3"/>
                    <a:pt x="35" y="12"/>
                    <a:pt x="33" y="1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8"/>
                    <a:pt x="34" y="5"/>
                    <a:pt x="36" y="3"/>
                  </a:cubicBezTo>
                  <a:cubicBezTo>
                    <a:pt x="38" y="1"/>
                    <a:pt x="41" y="0"/>
                    <a:pt x="44" y="0"/>
                  </a:cubicBezTo>
                  <a:close/>
                  <a:moveTo>
                    <a:pt x="75" y="18"/>
                  </a:moveTo>
                  <a:cubicBezTo>
                    <a:pt x="73" y="18"/>
                    <a:pt x="71" y="19"/>
                    <a:pt x="71" y="22"/>
                  </a:cubicBezTo>
                  <a:cubicBezTo>
                    <a:pt x="71" y="24"/>
                    <a:pt x="73" y="25"/>
                    <a:pt x="75" y="25"/>
                  </a:cubicBezTo>
                  <a:cubicBezTo>
                    <a:pt x="77" y="25"/>
                    <a:pt x="79" y="24"/>
                    <a:pt x="79" y="22"/>
                  </a:cubicBezTo>
                  <a:cubicBezTo>
                    <a:pt x="79" y="19"/>
                    <a:pt x="77" y="18"/>
                    <a:pt x="75" y="18"/>
                  </a:cubicBezTo>
                  <a:close/>
                  <a:moveTo>
                    <a:pt x="63" y="18"/>
                  </a:moveTo>
                  <a:cubicBezTo>
                    <a:pt x="61" y="18"/>
                    <a:pt x="59" y="19"/>
                    <a:pt x="59" y="22"/>
                  </a:cubicBezTo>
                  <a:cubicBezTo>
                    <a:pt x="59" y="24"/>
                    <a:pt x="61" y="25"/>
                    <a:pt x="63" y="25"/>
                  </a:cubicBezTo>
                  <a:cubicBezTo>
                    <a:pt x="65" y="25"/>
                    <a:pt x="67" y="24"/>
                    <a:pt x="67" y="22"/>
                  </a:cubicBezTo>
                  <a:cubicBezTo>
                    <a:pt x="67" y="19"/>
                    <a:pt x="65" y="18"/>
                    <a:pt x="63" y="18"/>
                  </a:cubicBezTo>
                  <a:close/>
                  <a:moveTo>
                    <a:pt x="51" y="18"/>
                  </a:moveTo>
                  <a:cubicBezTo>
                    <a:pt x="49" y="18"/>
                    <a:pt x="48" y="19"/>
                    <a:pt x="48" y="22"/>
                  </a:cubicBezTo>
                  <a:cubicBezTo>
                    <a:pt x="48" y="24"/>
                    <a:pt x="49" y="25"/>
                    <a:pt x="51" y="25"/>
                  </a:cubicBezTo>
                  <a:cubicBezTo>
                    <a:pt x="54" y="25"/>
                    <a:pt x="55" y="24"/>
                    <a:pt x="55" y="22"/>
                  </a:cubicBezTo>
                  <a:cubicBezTo>
                    <a:pt x="55" y="19"/>
                    <a:pt x="54" y="18"/>
                    <a:pt x="51" y="18"/>
                  </a:cubicBezTo>
                  <a:close/>
                  <a:moveTo>
                    <a:pt x="27" y="18"/>
                  </a:moveTo>
                  <a:cubicBezTo>
                    <a:pt x="19" y="18"/>
                    <a:pt x="12" y="24"/>
                    <a:pt x="12" y="33"/>
                  </a:cubicBezTo>
                  <a:cubicBezTo>
                    <a:pt x="12" y="42"/>
                    <a:pt x="19" y="48"/>
                    <a:pt x="27" y="48"/>
                  </a:cubicBezTo>
                  <a:cubicBezTo>
                    <a:pt x="36" y="48"/>
                    <a:pt x="43" y="42"/>
                    <a:pt x="43" y="33"/>
                  </a:cubicBezTo>
                  <a:cubicBezTo>
                    <a:pt x="43" y="24"/>
                    <a:pt x="36" y="18"/>
                    <a:pt x="27" y="18"/>
                  </a:cubicBezTo>
                  <a:close/>
                  <a:moveTo>
                    <a:pt x="55" y="82"/>
                  </a:moveTo>
                  <a:cubicBezTo>
                    <a:pt x="55" y="67"/>
                    <a:pt x="47" y="57"/>
                    <a:pt x="38" y="53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8" y="57"/>
                    <a:pt x="0" y="66"/>
                    <a:pt x="0" y="82"/>
                  </a:cubicBezTo>
                  <a:cubicBezTo>
                    <a:pt x="20" y="90"/>
                    <a:pt x="38" y="89"/>
                    <a:pt x="55" y="82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sp>
        <p:nvSpPr>
          <p:cNvPr id="52" name="文本框 5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1500186" y="2665278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latin typeface="Impact" panose="020B0806030902050204" pitchFamily="34" charset="0"/>
              </a:rPr>
              <a:t>执行力</a:t>
            </a:r>
            <a:endParaRPr lang="en-US" altLang="zh-CN" sz="2800" b="1" dirty="0">
              <a:solidFill>
                <a:srgbClr val="029BAB"/>
              </a:solidFill>
              <a:latin typeface="Impact" panose="020B0806030902050204" pitchFamily="34" charset="0"/>
            </a:endParaRPr>
          </a:p>
        </p:txBody>
      </p:sp>
      <p:sp>
        <p:nvSpPr>
          <p:cNvPr id="53" name="文本框 5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9371151" y="273887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latin typeface="Impact" panose="020B0806030902050204" pitchFamily="34" charset="0"/>
              </a:rPr>
              <a:t>教导力</a:t>
            </a:r>
            <a:endParaRPr lang="en-US" altLang="zh-CN" sz="2800" b="1" dirty="0">
              <a:solidFill>
                <a:srgbClr val="029BAB"/>
              </a:solidFill>
              <a:latin typeface="Impact" panose="020B0806030902050204" pitchFamily="34" charset="0"/>
            </a:endParaRPr>
          </a:p>
        </p:txBody>
      </p:sp>
      <p:sp>
        <p:nvSpPr>
          <p:cNvPr id="54" name="文本框 5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8442037" y="4224560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38383"/>
                </a:solidFill>
                <a:latin typeface="Impact" panose="020B0806030902050204" pitchFamily="34" charset="0"/>
              </a:rPr>
              <a:t>组织</a:t>
            </a:r>
            <a:r>
              <a:rPr lang="zh-CN" altLang="en-US" sz="2800" b="1" dirty="0" smtClean="0">
                <a:solidFill>
                  <a:srgbClr val="838383"/>
                </a:solidFill>
                <a:latin typeface="Impact" panose="020B0806030902050204" pitchFamily="34" charset="0"/>
              </a:rPr>
              <a:t>力</a:t>
            </a:r>
            <a:endParaRPr lang="en-US" altLang="zh-CN" sz="2800" b="1" dirty="0">
              <a:solidFill>
                <a:srgbClr val="838383"/>
              </a:solidFill>
              <a:latin typeface="Impact" panose="020B0806030902050204" pitchFamily="34" charset="0"/>
            </a:endParaRPr>
          </a:p>
        </p:txBody>
      </p:sp>
      <p:sp>
        <p:nvSpPr>
          <p:cNvPr id="55" name="文本框 5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2490659" y="4224560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38383"/>
                </a:solidFill>
                <a:latin typeface="Impact" panose="020B0806030902050204" pitchFamily="34" charset="0"/>
              </a:rPr>
              <a:t>感召力</a:t>
            </a:r>
            <a:endParaRPr lang="en-US" altLang="zh-CN" sz="2800" b="1" dirty="0">
              <a:solidFill>
                <a:srgbClr val="838383"/>
              </a:solidFill>
              <a:latin typeface="Impact" panose="020B0806030902050204" pitchFamily="34" charset="0"/>
            </a:endParaRPr>
          </a:p>
        </p:txBody>
      </p:sp>
      <p:sp>
        <p:nvSpPr>
          <p:cNvPr id="56" name="文本框 5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5416674" y="584253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latin typeface="Impact" panose="020B0806030902050204" pitchFamily="34" charset="0"/>
              </a:rPr>
              <a:t>决策力</a:t>
            </a:r>
            <a:endParaRPr lang="en-US" altLang="zh-CN" sz="2800" b="1" dirty="0">
              <a:solidFill>
                <a:srgbClr val="029BAB"/>
              </a:solidFill>
              <a:latin typeface="Impact" panose="020B0806030902050204" pitchFamily="34" charset="0"/>
            </a:endParaRPr>
          </a:p>
        </p:txBody>
      </p:sp>
      <p:grpSp>
        <p:nvGrpSpPr>
          <p:cNvPr id="57" name="组合 5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64070" y="2026889"/>
            <a:ext cx="1800000" cy="1800000"/>
            <a:chOff x="5164070" y="2026889"/>
            <a:chExt cx="1800000" cy="1800000"/>
          </a:xfrm>
        </p:grpSpPr>
        <p:grpSp>
          <p:nvGrpSpPr>
            <p:cNvPr id="58" name="组合 57"/>
            <p:cNvGrpSpPr/>
            <p:nvPr/>
          </p:nvGrpSpPr>
          <p:grpSpPr>
            <a:xfrm>
              <a:off x="5164070" y="2026889"/>
              <a:ext cx="1800000" cy="1800000"/>
              <a:chOff x="5308448" y="1914595"/>
              <a:chExt cx="1800000" cy="1800000"/>
            </a:xfrm>
          </p:grpSpPr>
          <p:sp>
            <p:nvSpPr>
              <p:cNvPr id="60" name="椭圆 59"/>
              <p:cNvSpPr>
                <a:spLocks noChangeAspect="1"/>
              </p:cNvSpPr>
              <p:nvPr/>
            </p:nvSpPr>
            <p:spPr>
              <a:xfrm>
                <a:off x="5308448" y="1914595"/>
                <a:ext cx="1800000" cy="1800000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61" name="椭圆 60"/>
              <p:cNvSpPr>
                <a:spLocks noChangeAspect="1"/>
              </p:cNvSpPr>
              <p:nvPr/>
            </p:nvSpPr>
            <p:spPr>
              <a:xfrm>
                <a:off x="5511526" y="2112863"/>
                <a:ext cx="1403463" cy="1403463"/>
              </a:xfrm>
              <a:prstGeom prst="ellipse">
                <a:avLst/>
              </a:prstGeom>
              <a:solidFill>
                <a:srgbClr val="029BAB"/>
              </a:solidFill>
              <a:ln w="25400">
                <a:noFill/>
              </a:ln>
              <a:effectLst>
                <a:outerShdw blurRad="254000" dist="190500" dir="8100000" algn="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133"/>
              </a:p>
            </p:txBody>
          </p:sp>
        </p:grpSp>
        <p:sp>
          <p:nvSpPr>
            <p:cNvPr id="59" name="文本框 58"/>
            <p:cNvSpPr txBox="1"/>
            <p:nvPr/>
          </p:nvSpPr>
          <p:spPr>
            <a:xfrm>
              <a:off x="5416674" y="2665278"/>
              <a:ext cx="126188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sz="2800" b="1" dirty="0">
                  <a:solidFill>
                    <a:prstClr val="white"/>
                  </a:solidFill>
                </a:rPr>
                <a:t>领导力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34149907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  <p:bldP spid="5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核心竞争力 </a:t>
            </a:r>
            <a:r>
              <a:rPr lang="en-US" altLang="zh-CN" dirty="0"/>
              <a:t>| Core Competence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2283156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5324846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8406548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2700000" flipH="1">
            <a:off x="3888343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2700000" flipH="1">
            <a:off x="6971973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1440676" y="4284452"/>
            <a:ext cx="1258006" cy="1258170"/>
            <a:chOff x="1440676" y="4284452"/>
            <a:chExt cx="1258006" cy="1258170"/>
          </a:xfrm>
        </p:grpSpPr>
        <p:sp>
          <p:nvSpPr>
            <p:cNvPr id="39" name="椭圆 38"/>
            <p:cNvSpPr/>
            <p:nvPr/>
          </p:nvSpPr>
          <p:spPr>
            <a:xfrm>
              <a:off x="2387759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1440676" y="4284452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1584167" y="4427962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707504" y="4551314"/>
              <a:ext cx="724352" cy="724446"/>
            </a:xfrm>
            <a:prstGeom prst="ellipse">
              <a:avLst/>
            </a:prstGeom>
            <a:solidFill>
              <a:srgbClr val="029BAB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>
              <a:off x="2006424" y="4746765"/>
              <a:ext cx="130151" cy="116703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6"/>
            <p:cNvSpPr>
              <a:spLocks/>
            </p:cNvSpPr>
            <p:nvPr/>
          </p:nvSpPr>
          <p:spPr bwMode="auto">
            <a:xfrm>
              <a:off x="1921153" y="4885910"/>
              <a:ext cx="287229" cy="18403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7"/>
            <p:cNvSpPr>
              <a:spLocks/>
            </p:cNvSpPr>
            <p:nvPr/>
          </p:nvSpPr>
          <p:spPr bwMode="auto">
            <a:xfrm>
              <a:off x="2006424" y="4733299"/>
              <a:ext cx="130151" cy="116703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8"/>
            <p:cNvSpPr>
              <a:spLocks/>
            </p:cNvSpPr>
            <p:nvPr/>
          </p:nvSpPr>
          <p:spPr bwMode="auto">
            <a:xfrm>
              <a:off x="1921153" y="4872444"/>
              <a:ext cx="287229" cy="188520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7" name="组合 4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6008308" y="2762066"/>
            <a:ext cx="1258006" cy="1258170"/>
            <a:chOff x="6008308" y="2762066"/>
            <a:chExt cx="1258006" cy="1258170"/>
          </a:xfrm>
        </p:grpSpPr>
        <p:sp>
          <p:nvSpPr>
            <p:cNvPr id="48" name="椭圆 47"/>
            <p:cNvSpPr/>
            <p:nvPr/>
          </p:nvSpPr>
          <p:spPr>
            <a:xfrm>
              <a:off x="6159434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flipH="1">
              <a:off x="7070101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6008308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6151799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6275135" y="3028928"/>
              <a:ext cx="724352" cy="724446"/>
            </a:xfrm>
            <a:prstGeom prst="ellipse">
              <a:avLst/>
            </a:prstGeom>
            <a:solidFill>
              <a:srgbClr val="838383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Rectangle 19"/>
            <p:cNvSpPr>
              <a:spLocks noChangeArrowheads="1"/>
            </p:cNvSpPr>
            <p:nvPr/>
          </p:nvSpPr>
          <p:spPr bwMode="auto">
            <a:xfrm>
              <a:off x="6481357" y="3414791"/>
              <a:ext cx="67196" cy="1182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Rectangle 20"/>
            <p:cNvSpPr>
              <a:spLocks noChangeArrowheads="1"/>
            </p:cNvSpPr>
            <p:nvPr/>
          </p:nvSpPr>
          <p:spPr bwMode="auto">
            <a:xfrm>
              <a:off x="6565743" y="3398641"/>
              <a:ext cx="67196" cy="13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Rectangle 21"/>
            <p:cNvSpPr>
              <a:spLocks noChangeArrowheads="1"/>
            </p:cNvSpPr>
            <p:nvPr/>
          </p:nvSpPr>
          <p:spPr bwMode="auto">
            <a:xfrm>
              <a:off x="6651692" y="3376239"/>
              <a:ext cx="67196" cy="1568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Rectangle 22"/>
            <p:cNvSpPr>
              <a:spLocks noChangeArrowheads="1"/>
            </p:cNvSpPr>
            <p:nvPr/>
          </p:nvSpPr>
          <p:spPr bwMode="auto">
            <a:xfrm>
              <a:off x="6735037" y="3348628"/>
              <a:ext cx="67196" cy="1844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3"/>
            <p:cNvSpPr>
              <a:spLocks/>
            </p:cNvSpPr>
            <p:nvPr/>
          </p:nvSpPr>
          <p:spPr bwMode="auto">
            <a:xfrm>
              <a:off x="6526155" y="3234015"/>
              <a:ext cx="192734" cy="140661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8" name="组合 5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4486122" y="4284451"/>
            <a:ext cx="1258006" cy="1258170"/>
            <a:chOff x="4486122" y="4284451"/>
            <a:chExt cx="1258006" cy="1258170"/>
          </a:xfrm>
        </p:grpSpPr>
        <p:sp>
          <p:nvSpPr>
            <p:cNvPr id="59" name="椭圆 58"/>
            <p:cNvSpPr/>
            <p:nvPr/>
          </p:nvSpPr>
          <p:spPr>
            <a:xfrm>
              <a:off x="5429449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 flipH="1">
              <a:off x="4716456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4486122" y="4284451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4629613" y="4427961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4752949" y="4551313"/>
              <a:ext cx="724352" cy="724446"/>
            </a:xfrm>
            <a:prstGeom prst="ellipse">
              <a:avLst/>
            </a:prstGeom>
            <a:solidFill>
              <a:srgbClr val="029BAB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4967323" y="4759988"/>
              <a:ext cx="340814" cy="340269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5"/>
            <p:cNvSpPr>
              <a:spLocks noEditPoints="1"/>
            </p:cNvSpPr>
            <p:nvPr/>
          </p:nvSpPr>
          <p:spPr bwMode="auto">
            <a:xfrm>
              <a:off x="4957872" y="4745810"/>
              <a:ext cx="162433" cy="161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6" name="组合 6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2963931" y="2762066"/>
            <a:ext cx="1258006" cy="1258170"/>
            <a:chOff x="2963931" y="2762066"/>
            <a:chExt cx="1258006" cy="1258170"/>
          </a:xfrm>
        </p:grpSpPr>
        <p:sp>
          <p:nvSpPr>
            <p:cNvPr id="67" name="椭圆 66"/>
            <p:cNvSpPr/>
            <p:nvPr/>
          </p:nvSpPr>
          <p:spPr>
            <a:xfrm>
              <a:off x="3117744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 flipH="1">
              <a:off x="3986471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2963931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3107422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230758" y="3028928"/>
              <a:ext cx="724352" cy="724446"/>
            </a:xfrm>
            <a:prstGeom prst="ellipse">
              <a:avLst/>
            </a:prstGeom>
            <a:solidFill>
              <a:srgbClr val="838383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Freeform 502"/>
            <p:cNvSpPr>
              <a:spLocks/>
            </p:cNvSpPr>
            <p:nvPr/>
          </p:nvSpPr>
          <p:spPr bwMode="auto">
            <a:xfrm>
              <a:off x="3408171" y="3411506"/>
              <a:ext cx="152112" cy="177843"/>
            </a:xfrm>
            <a:custGeom>
              <a:avLst/>
              <a:gdLst>
                <a:gd name="T0" fmla="*/ 2 w 30"/>
                <a:gd name="T1" fmla="*/ 0 h 35"/>
                <a:gd name="T2" fmla="*/ 28 w 30"/>
                <a:gd name="T3" fmla="*/ 0 h 35"/>
                <a:gd name="T4" fmla="*/ 30 w 30"/>
                <a:gd name="T5" fmla="*/ 1 h 35"/>
                <a:gd name="T6" fmla="*/ 28 w 30"/>
                <a:gd name="T7" fmla="*/ 3 h 35"/>
                <a:gd name="T8" fmla="*/ 3 w 30"/>
                <a:gd name="T9" fmla="*/ 3 h 35"/>
                <a:gd name="T10" fmla="*/ 3 w 30"/>
                <a:gd name="T11" fmla="*/ 33 h 35"/>
                <a:gd name="T12" fmla="*/ 2 w 30"/>
                <a:gd name="T13" fmla="*/ 35 h 35"/>
                <a:gd name="T14" fmla="*/ 0 w 30"/>
                <a:gd name="T15" fmla="*/ 33 h 35"/>
                <a:gd name="T16" fmla="*/ 0 w 30"/>
                <a:gd name="T17" fmla="*/ 1 h 35"/>
                <a:gd name="T18" fmla="*/ 2 w 30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5">
                  <a:moveTo>
                    <a:pt x="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1"/>
                    <a:pt x="30" y="1"/>
                  </a:cubicBezTo>
                  <a:cubicBezTo>
                    <a:pt x="30" y="2"/>
                    <a:pt x="29" y="3"/>
                    <a:pt x="28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4"/>
                    <a:pt x="3" y="35"/>
                    <a:pt x="2" y="35"/>
                  </a:cubicBezTo>
                  <a:cubicBezTo>
                    <a:pt x="1" y="35"/>
                    <a:pt x="0" y="34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503"/>
            <p:cNvSpPr>
              <a:spLocks/>
            </p:cNvSpPr>
            <p:nvPr/>
          </p:nvSpPr>
          <p:spPr bwMode="auto">
            <a:xfrm>
              <a:off x="3423174" y="3203667"/>
              <a:ext cx="55703" cy="197126"/>
            </a:xfrm>
            <a:custGeom>
              <a:avLst/>
              <a:gdLst>
                <a:gd name="T0" fmla="*/ 11 w 11"/>
                <a:gd name="T1" fmla="*/ 34 h 39"/>
                <a:gd name="T2" fmla="*/ 11 w 11"/>
                <a:gd name="T3" fmla="*/ 6 h 39"/>
                <a:gd name="T4" fmla="*/ 5 w 11"/>
                <a:gd name="T5" fmla="*/ 0 h 39"/>
                <a:gd name="T6" fmla="*/ 0 w 11"/>
                <a:gd name="T7" fmla="*/ 6 h 39"/>
                <a:gd name="T8" fmla="*/ 0 w 11"/>
                <a:gd name="T9" fmla="*/ 34 h 39"/>
                <a:gd name="T10" fmla="*/ 5 w 11"/>
                <a:gd name="T11" fmla="*/ 39 h 39"/>
                <a:gd name="T12" fmla="*/ 11 w 11"/>
                <a:gd name="T13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9">
                  <a:moveTo>
                    <a:pt x="11" y="34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3"/>
                    <a:pt x="9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2" y="39"/>
                    <a:pt x="5" y="39"/>
                  </a:cubicBezTo>
                  <a:cubicBezTo>
                    <a:pt x="9" y="39"/>
                    <a:pt x="11" y="37"/>
                    <a:pt x="11" y="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504"/>
            <p:cNvSpPr>
              <a:spLocks/>
            </p:cNvSpPr>
            <p:nvPr/>
          </p:nvSpPr>
          <p:spPr bwMode="auto">
            <a:xfrm>
              <a:off x="3498163" y="3192953"/>
              <a:ext cx="239950" cy="396396"/>
            </a:xfrm>
            <a:custGeom>
              <a:avLst/>
              <a:gdLst>
                <a:gd name="T0" fmla="*/ 5 w 47"/>
                <a:gd name="T1" fmla="*/ 69 h 78"/>
                <a:gd name="T2" fmla="*/ 6 w 47"/>
                <a:gd name="T3" fmla="*/ 77 h 78"/>
                <a:gd name="T4" fmla="*/ 9 w 47"/>
                <a:gd name="T5" fmla="*/ 78 h 78"/>
                <a:gd name="T6" fmla="*/ 14 w 47"/>
                <a:gd name="T7" fmla="*/ 76 h 78"/>
                <a:gd name="T8" fmla="*/ 26 w 47"/>
                <a:gd name="T9" fmla="*/ 57 h 78"/>
                <a:gd name="T10" fmla="*/ 46 w 47"/>
                <a:gd name="T11" fmla="*/ 57 h 78"/>
                <a:gd name="T12" fmla="*/ 47 w 47"/>
                <a:gd name="T13" fmla="*/ 56 h 78"/>
                <a:gd name="T14" fmla="*/ 47 w 47"/>
                <a:gd name="T15" fmla="*/ 42 h 78"/>
                <a:gd name="T16" fmla="*/ 32 w 47"/>
                <a:gd name="T17" fmla="*/ 19 h 78"/>
                <a:gd name="T18" fmla="*/ 30 w 47"/>
                <a:gd name="T19" fmla="*/ 20 h 78"/>
                <a:gd name="T20" fmla="*/ 35 w 47"/>
                <a:gd name="T21" fmla="*/ 10 h 78"/>
                <a:gd name="T22" fmla="*/ 24 w 47"/>
                <a:gd name="T23" fmla="*/ 0 h 78"/>
                <a:gd name="T24" fmla="*/ 14 w 47"/>
                <a:gd name="T25" fmla="*/ 10 h 78"/>
                <a:gd name="T26" fmla="*/ 24 w 47"/>
                <a:gd name="T27" fmla="*/ 21 h 78"/>
                <a:gd name="T28" fmla="*/ 27 w 47"/>
                <a:gd name="T29" fmla="*/ 20 h 78"/>
                <a:gd name="T30" fmla="*/ 21 w 47"/>
                <a:gd name="T31" fmla="*/ 27 h 78"/>
                <a:gd name="T32" fmla="*/ 5 w 47"/>
                <a:gd name="T33" fmla="*/ 31 h 78"/>
                <a:gd name="T34" fmla="*/ 1 w 47"/>
                <a:gd name="T35" fmla="*/ 34 h 78"/>
                <a:gd name="T36" fmla="*/ 1 w 47"/>
                <a:gd name="T37" fmla="*/ 38 h 78"/>
                <a:gd name="T38" fmla="*/ 6 w 47"/>
                <a:gd name="T39" fmla="*/ 42 h 78"/>
                <a:gd name="T40" fmla="*/ 8 w 47"/>
                <a:gd name="T41" fmla="*/ 42 h 78"/>
                <a:gd name="T42" fmla="*/ 17 w 47"/>
                <a:gd name="T43" fmla="*/ 40 h 78"/>
                <a:gd name="T44" fmla="*/ 17 w 47"/>
                <a:gd name="T45" fmla="*/ 43 h 78"/>
                <a:gd name="T46" fmla="*/ 17 w 47"/>
                <a:gd name="T47" fmla="*/ 47 h 78"/>
                <a:gd name="T48" fmla="*/ 5 w 47"/>
                <a:gd name="T4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78">
                  <a:moveTo>
                    <a:pt x="5" y="69"/>
                  </a:moveTo>
                  <a:cubicBezTo>
                    <a:pt x="3" y="72"/>
                    <a:pt x="3" y="76"/>
                    <a:pt x="6" y="77"/>
                  </a:cubicBezTo>
                  <a:cubicBezTo>
                    <a:pt x="7" y="78"/>
                    <a:pt x="8" y="78"/>
                    <a:pt x="9" y="78"/>
                  </a:cubicBezTo>
                  <a:cubicBezTo>
                    <a:pt x="11" y="78"/>
                    <a:pt x="13" y="77"/>
                    <a:pt x="14" y="76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7" y="29"/>
                    <a:pt x="41" y="19"/>
                    <a:pt x="32" y="19"/>
                  </a:cubicBezTo>
                  <a:cubicBezTo>
                    <a:pt x="31" y="19"/>
                    <a:pt x="30" y="19"/>
                    <a:pt x="30" y="20"/>
                  </a:cubicBezTo>
                  <a:cubicBezTo>
                    <a:pt x="33" y="18"/>
                    <a:pt x="35" y="14"/>
                    <a:pt x="35" y="10"/>
                  </a:cubicBezTo>
                  <a:cubicBezTo>
                    <a:pt x="35" y="5"/>
                    <a:pt x="30" y="0"/>
                    <a:pt x="24" y="0"/>
                  </a:cubicBezTo>
                  <a:cubicBezTo>
                    <a:pt x="19" y="0"/>
                    <a:pt x="14" y="5"/>
                    <a:pt x="14" y="10"/>
                  </a:cubicBezTo>
                  <a:cubicBezTo>
                    <a:pt x="14" y="16"/>
                    <a:pt x="19" y="21"/>
                    <a:pt x="24" y="21"/>
                  </a:cubicBezTo>
                  <a:cubicBezTo>
                    <a:pt x="25" y="21"/>
                    <a:pt x="26" y="21"/>
                    <a:pt x="27" y="20"/>
                  </a:cubicBezTo>
                  <a:cubicBezTo>
                    <a:pt x="25" y="22"/>
                    <a:pt x="23" y="24"/>
                    <a:pt x="21" y="27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2"/>
                    <a:pt x="2" y="32"/>
                    <a:pt x="1" y="34"/>
                  </a:cubicBezTo>
                  <a:cubicBezTo>
                    <a:pt x="1" y="35"/>
                    <a:pt x="0" y="37"/>
                    <a:pt x="1" y="38"/>
                  </a:cubicBezTo>
                  <a:cubicBezTo>
                    <a:pt x="1" y="41"/>
                    <a:pt x="4" y="42"/>
                    <a:pt x="6" y="42"/>
                  </a:cubicBezTo>
                  <a:cubicBezTo>
                    <a:pt x="7" y="42"/>
                    <a:pt x="7" y="42"/>
                    <a:pt x="8" y="42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2"/>
                    <a:pt x="17" y="43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5" y="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505"/>
            <p:cNvSpPr>
              <a:spLocks/>
            </p:cNvSpPr>
            <p:nvPr/>
          </p:nvSpPr>
          <p:spPr bwMode="auto">
            <a:xfrm>
              <a:off x="3641702" y="3366511"/>
              <a:ext cx="130688" cy="152131"/>
            </a:xfrm>
            <a:custGeom>
              <a:avLst/>
              <a:gdLst>
                <a:gd name="T0" fmla="*/ 1 w 26"/>
                <a:gd name="T1" fmla="*/ 27 h 30"/>
                <a:gd name="T2" fmla="*/ 23 w 26"/>
                <a:gd name="T3" fmla="*/ 27 h 30"/>
                <a:gd name="T4" fmla="*/ 23 w 26"/>
                <a:gd name="T5" fmla="*/ 2 h 30"/>
                <a:gd name="T6" fmla="*/ 24 w 26"/>
                <a:gd name="T7" fmla="*/ 0 h 30"/>
                <a:gd name="T8" fmla="*/ 26 w 26"/>
                <a:gd name="T9" fmla="*/ 2 h 30"/>
                <a:gd name="T10" fmla="*/ 26 w 26"/>
                <a:gd name="T11" fmla="*/ 28 h 30"/>
                <a:gd name="T12" fmla="*/ 24 w 26"/>
                <a:gd name="T13" fmla="*/ 30 h 30"/>
                <a:gd name="T14" fmla="*/ 1 w 26"/>
                <a:gd name="T15" fmla="*/ 30 h 30"/>
                <a:gd name="T16" fmla="*/ 0 w 26"/>
                <a:gd name="T17" fmla="*/ 28 h 30"/>
                <a:gd name="T18" fmla="*/ 1 w 26"/>
                <a:gd name="T1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0">
                  <a:moveTo>
                    <a:pt x="1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3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5" y="30"/>
                    <a:pt x="2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6" name="组合 7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7567322" y="4284451"/>
            <a:ext cx="1258006" cy="1258170"/>
            <a:chOff x="7567322" y="4284451"/>
            <a:chExt cx="1258006" cy="1258170"/>
          </a:xfrm>
        </p:grpSpPr>
        <p:sp>
          <p:nvSpPr>
            <p:cNvPr id="77" name="椭圆 76"/>
            <p:cNvSpPr/>
            <p:nvPr/>
          </p:nvSpPr>
          <p:spPr>
            <a:xfrm>
              <a:off x="8511151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 flipH="1">
              <a:off x="7800086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7567322" y="4284451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7710813" y="4427961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7834149" y="4551313"/>
              <a:ext cx="724352" cy="724446"/>
            </a:xfrm>
            <a:prstGeom prst="ellipse">
              <a:avLst/>
            </a:prstGeom>
            <a:solidFill>
              <a:srgbClr val="029BAB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8052597" y="5077174"/>
              <a:ext cx="59916" cy="29445"/>
            </a:xfrm>
            <a:custGeom>
              <a:avLst/>
              <a:gdLst>
                <a:gd name="T0" fmla="*/ 8 w 8"/>
                <a:gd name="T1" fmla="*/ 0 h 4"/>
                <a:gd name="T2" fmla="*/ 1 w 8"/>
                <a:gd name="T3" fmla="*/ 0 h 4"/>
                <a:gd name="T4" fmla="*/ 0 w 8"/>
                <a:gd name="T5" fmla="*/ 0 h 4"/>
                <a:gd name="T6" fmla="*/ 0 w 8"/>
                <a:gd name="T7" fmla="*/ 4 h 4"/>
                <a:gd name="T8" fmla="*/ 1 w 8"/>
                <a:gd name="T9" fmla="*/ 4 h 4"/>
                <a:gd name="T10" fmla="*/ 8 w 8"/>
                <a:gd name="T11" fmla="*/ 4 h 4"/>
                <a:gd name="T12" fmla="*/ 8 w 8"/>
                <a:gd name="T13" fmla="*/ 4 h 4"/>
                <a:gd name="T14" fmla="*/ 8 w 8"/>
                <a:gd name="T15" fmla="*/ 0 h 4"/>
                <a:gd name="T16" fmla="*/ 8 w 8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Freeform 43"/>
            <p:cNvSpPr>
              <a:spLocks/>
            </p:cNvSpPr>
            <p:nvPr/>
          </p:nvSpPr>
          <p:spPr bwMode="auto">
            <a:xfrm>
              <a:off x="8133484" y="5038895"/>
              <a:ext cx="68904" cy="67724"/>
            </a:xfrm>
            <a:custGeom>
              <a:avLst/>
              <a:gdLst>
                <a:gd name="T0" fmla="*/ 8 w 9"/>
                <a:gd name="T1" fmla="*/ 0 h 9"/>
                <a:gd name="T2" fmla="*/ 1 w 9"/>
                <a:gd name="T3" fmla="*/ 0 h 9"/>
                <a:gd name="T4" fmla="*/ 0 w 9"/>
                <a:gd name="T5" fmla="*/ 1 h 9"/>
                <a:gd name="T6" fmla="*/ 0 w 9"/>
                <a:gd name="T7" fmla="*/ 9 h 9"/>
                <a:gd name="T8" fmla="*/ 1 w 9"/>
                <a:gd name="T9" fmla="*/ 9 h 9"/>
                <a:gd name="T10" fmla="*/ 8 w 9"/>
                <a:gd name="T11" fmla="*/ 9 h 9"/>
                <a:gd name="T12" fmla="*/ 9 w 9"/>
                <a:gd name="T13" fmla="*/ 9 h 9"/>
                <a:gd name="T14" fmla="*/ 9 w 9"/>
                <a:gd name="T15" fmla="*/ 1 h 9"/>
                <a:gd name="T16" fmla="*/ 8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4" name="Freeform 44"/>
            <p:cNvSpPr>
              <a:spLocks/>
            </p:cNvSpPr>
            <p:nvPr/>
          </p:nvSpPr>
          <p:spPr bwMode="auto">
            <a:xfrm>
              <a:off x="8226354" y="4968226"/>
              <a:ext cx="59916" cy="138393"/>
            </a:xfrm>
            <a:custGeom>
              <a:avLst/>
              <a:gdLst>
                <a:gd name="T0" fmla="*/ 7 w 8"/>
                <a:gd name="T1" fmla="*/ 0 h 19"/>
                <a:gd name="T2" fmla="*/ 0 w 8"/>
                <a:gd name="T3" fmla="*/ 0 h 19"/>
                <a:gd name="T4" fmla="*/ 0 w 8"/>
                <a:gd name="T5" fmla="*/ 1 h 19"/>
                <a:gd name="T6" fmla="*/ 0 w 8"/>
                <a:gd name="T7" fmla="*/ 19 h 19"/>
                <a:gd name="T8" fmla="*/ 0 w 8"/>
                <a:gd name="T9" fmla="*/ 19 h 19"/>
                <a:gd name="T10" fmla="*/ 7 w 8"/>
                <a:gd name="T11" fmla="*/ 19 h 19"/>
                <a:gd name="T12" fmla="*/ 8 w 8"/>
                <a:gd name="T13" fmla="*/ 19 h 19"/>
                <a:gd name="T14" fmla="*/ 8 w 8"/>
                <a:gd name="T15" fmla="*/ 1 h 19"/>
                <a:gd name="T16" fmla="*/ 7 w 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9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Freeform 45"/>
            <p:cNvSpPr>
              <a:spLocks/>
            </p:cNvSpPr>
            <p:nvPr/>
          </p:nvSpPr>
          <p:spPr bwMode="auto">
            <a:xfrm>
              <a:off x="8310237" y="4900501"/>
              <a:ext cx="65908" cy="206118"/>
            </a:xfrm>
            <a:custGeom>
              <a:avLst/>
              <a:gdLst>
                <a:gd name="T0" fmla="*/ 8 w 9"/>
                <a:gd name="T1" fmla="*/ 0 h 28"/>
                <a:gd name="T2" fmla="*/ 1 w 9"/>
                <a:gd name="T3" fmla="*/ 0 h 28"/>
                <a:gd name="T4" fmla="*/ 0 w 9"/>
                <a:gd name="T5" fmla="*/ 1 h 28"/>
                <a:gd name="T6" fmla="*/ 0 w 9"/>
                <a:gd name="T7" fmla="*/ 28 h 28"/>
                <a:gd name="T8" fmla="*/ 1 w 9"/>
                <a:gd name="T9" fmla="*/ 28 h 28"/>
                <a:gd name="T10" fmla="*/ 8 w 9"/>
                <a:gd name="T11" fmla="*/ 28 h 28"/>
                <a:gd name="T12" fmla="*/ 9 w 9"/>
                <a:gd name="T13" fmla="*/ 28 h 28"/>
                <a:gd name="T14" fmla="*/ 9 w 9"/>
                <a:gd name="T15" fmla="*/ 1 h 28"/>
                <a:gd name="T16" fmla="*/ 8 w 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8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1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9" y="28"/>
                    <a:pt x="9" y="2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Freeform 46"/>
            <p:cNvSpPr>
              <a:spLocks/>
            </p:cNvSpPr>
            <p:nvPr/>
          </p:nvSpPr>
          <p:spPr bwMode="auto">
            <a:xfrm>
              <a:off x="8142472" y="4688494"/>
              <a:ext cx="68904" cy="79503"/>
            </a:xfrm>
            <a:custGeom>
              <a:avLst/>
              <a:gdLst>
                <a:gd name="T0" fmla="*/ 5 w 9"/>
                <a:gd name="T1" fmla="*/ 10 h 11"/>
                <a:gd name="T2" fmla="*/ 8 w 9"/>
                <a:gd name="T3" fmla="*/ 4 h 11"/>
                <a:gd name="T4" fmla="*/ 5 w 9"/>
                <a:gd name="T5" fmla="*/ 0 h 11"/>
                <a:gd name="T6" fmla="*/ 0 w 9"/>
                <a:gd name="T7" fmla="*/ 4 h 11"/>
                <a:gd name="T8" fmla="*/ 5 w 9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5" y="10"/>
                  </a:moveTo>
                  <a:cubicBezTo>
                    <a:pt x="8" y="10"/>
                    <a:pt x="8" y="7"/>
                    <a:pt x="8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1" y="8"/>
                    <a:pt x="4" y="11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Freeform 47"/>
            <p:cNvSpPr>
              <a:spLocks/>
            </p:cNvSpPr>
            <p:nvPr/>
          </p:nvSpPr>
          <p:spPr bwMode="auto">
            <a:xfrm>
              <a:off x="8034623" y="4909335"/>
              <a:ext cx="107849" cy="129560"/>
            </a:xfrm>
            <a:custGeom>
              <a:avLst/>
              <a:gdLst>
                <a:gd name="T0" fmla="*/ 12 w 14"/>
                <a:gd name="T1" fmla="*/ 1 h 18"/>
                <a:gd name="T2" fmla="*/ 10 w 14"/>
                <a:gd name="T3" fmla="*/ 0 h 18"/>
                <a:gd name="T4" fmla="*/ 8 w 14"/>
                <a:gd name="T5" fmla="*/ 6 h 18"/>
                <a:gd name="T6" fmla="*/ 1 w 14"/>
                <a:gd name="T7" fmla="*/ 14 h 18"/>
                <a:gd name="T8" fmla="*/ 1 w 14"/>
                <a:gd name="T9" fmla="*/ 17 h 18"/>
                <a:gd name="T10" fmla="*/ 4 w 14"/>
                <a:gd name="T11" fmla="*/ 17 h 18"/>
                <a:gd name="T12" fmla="*/ 12 w 14"/>
                <a:gd name="T13" fmla="*/ 9 h 18"/>
                <a:gd name="T14" fmla="*/ 13 w 14"/>
                <a:gd name="T15" fmla="*/ 8 h 18"/>
                <a:gd name="T16" fmla="*/ 14 w 14"/>
                <a:gd name="T17" fmla="*/ 3 h 18"/>
                <a:gd name="T18" fmla="*/ 12 w 14"/>
                <a:gd name="T1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8">
                  <a:moveTo>
                    <a:pt x="12" y="1"/>
                  </a:moveTo>
                  <a:cubicBezTo>
                    <a:pt x="11" y="1"/>
                    <a:pt x="10" y="0"/>
                    <a:pt x="10" y="0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2" y="18"/>
                    <a:pt x="4" y="18"/>
                    <a:pt x="4" y="17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2"/>
                    <a:pt x="13" y="2"/>
                    <a:pt x="1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Freeform 48"/>
            <p:cNvSpPr>
              <a:spLocks/>
            </p:cNvSpPr>
            <p:nvPr/>
          </p:nvSpPr>
          <p:spPr bwMode="auto">
            <a:xfrm>
              <a:off x="8187409" y="4767997"/>
              <a:ext cx="98862" cy="58891"/>
            </a:xfrm>
            <a:custGeom>
              <a:avLst/>
              <a:gdLst>
                <a:gd name="T0" fmla="*/ 6 w 13"/>
                <a:gd name="T1" fmla="*/ 8 h 8"/>
                <a:gd name="T2" fmla="*/ 12 w 13"/>
                <a:gd name="T3" fmla="*/ 4 h 8"/>
                <a:gd name="T4" fmla="*/ 12 w 13"/>
                <a:gd name="T5" fmla="*/ 1 h 8"/>
                <a:gd name="T6" fmla="*/ 10 w 13"/>
                <a:gd name="T7" fmla="*/ 1 h 8"/>
                <a:gd name="T8" fmla="*/ 5 w 13"/>
                <a:gd name="T9" fmla="*/ 4 h 8"/>
                <a:gd name="T10" fmla="*/ 1 w 13"/>
                <a:gd name="T11" fmla="*/ 3 h 8"/>
                <a:gd name="T12" fmla="*/ 1 w 13"/>
                <a:gd name="T13" fmla="*/ 5 h 8"/>
                <a:gd name="T14" fmla="*/ 0 w 13"/>
                <a:gd name="T15" fmla="*/ 7 h 8"/>
                <a:gd name="T16" fmla="*/ 5 w 13"/>
                <a:gd name="T17" fmla="*/ 8 h 8"/>
                <a:gd name="T18" fmla="*/ 6 w 13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8">
                  <a:moveTo>
                    <a:pt x="6" y="8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2" y="1"/>
                    <a:pt x="11" y="0"/>
                    <a:pt x="10" y="1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Freeform 49"/>
            <p:cNvSpPr>
              <a:spLocks/>
            </p:cNvSpPr>
            <p:nvPr/>
          </p:nvSpPr>
          <p:spPr bwMode="auto">
            <a:xfrm>
              <a:off x="8028631" y="4767997"/>
              <a:ext cx="173757" cy="256175"/>
            </a:xfrm>
            <a:custGeom>
              <a:avLst/>
              <a:gdLst>
                <a:gd name="T0" fmla="*/ 18 w 23"/>
                <a:gd name="T1" fmla="*/ 17 h 35"/>
                <a:gd name="T2" fmla="*/ 21 w 23"/>
                <a:gd name="T3" fmla="*/ 5 h 35"/>
                <a:gd name="T4" fmla="*/ 21 w 23"/>
                <a:gd name="T5" fmla="*/ 2 h 35"/>
                <a:gd name="T6" fmla="*/ 20 w 23"/>
                <a:gd name="T7" fmla="*/ 2 h 35"/>
                <a:gd name="T8" fmla="*/ 19 w 23"/>
                <a:gd name="T9" fmla="*/ 7 h 35"/>
                <a:gd name="T10" fmla="*/ 20 w 23"/>
                <a:gd name="T11" fmla="*/ 3 h 35"/>
                <a:gd name="T12" fmla="*/ 20 w 23"/>
                <a:gd name="T13" fmla="*/ 2 h 35"/>
                <a:gd name="T14" fmla="*/ 20 w 23"/>
                <a:gd name="T15" fmla="*/ 1 h 35"/>
                <a:gd name="T16" fmla="*/ 19 w 23"/>
                <a:gd name="T17" fmla="*/ 1 h 35"/>
                <a:gd name="T18" fmla="*/ 18 w 23"/>
                <a:gd name="T19" fmla="*/ 2 h 35"/>
                <a:gd name="T20" fmla="*/ 19 w 23"/>
                <a:gd name="T21" fmla="*/ 3 h 35"/>
                <a:gd name="T22" fmla="*/ 18 w 23"/>
                <a:gd name="T23" fmla="*/ 6 h 35"/>
                <a:gd name="T24" fmla="*/ 17 w 23"/>
                <a:gd name="T25" fmla="*/ 0 h 35"/>
                <a:gd name="T26" fmla="*/ 17 w 23"/>
                <a:gd name="T27" fmla="*/ 0 h 35"/>
                <a:gd name="T28" fmla="*/ 17 w 23"/>
                <a:gd name="T29" fmla="*/ 0 h 35"/>
                <a:gd name="T30" fmla="*/ 15 w 23"/>
                <a:gd name="T31" fmla="*/ 0 h 35"/>
                <a:gd name="T32" fmla="*/ 8 w 23"/>
                <a:gd name="T33" fmla="*/ 0 h 35"/>
                <a:gd name="T34" fmla="*/ 1 w 23"/>
                <a:gd name="T35" fmla="*/ 5 h 35"/>
                <a:gd name="T36" fmla="*/ 1 w 23"/>
                <a:gd name="T37" fmla="*/ 8 h 35"/>
                <a:gd name="T38" fmla="*/ 4 w 23"/>
                <a:gd name="T39" fmla="*/ 8 h 35"/>
                <a:gd name="T40" fmla="*/ 4 w 23"/>
                <a:gd name="T41" fmla="*/ 8 h 35"/>
                <a:gd name="T42" fmla="*/ 9 w 23"/>
                <a:gd name="T43" fmla="*/ 4 h 35"/>
                <a:gd name="T44" fmla="*/ 13 w 23"/>
                <a:gd name="T45" fmla="*/ 4 h 35"/>
                <a:gd name="T46" fmla="*/ 12 w 23"/>
                <a:gd name="T47" fmla="*/ 4 h 35"/>
                <a:gd name="T48" fmla="*/ 9 w 23"/>
                <a:gd name="T49" fmla="*/ 15 h 35"/>
                <a:gd name="T50" fmla="*/ 10 w 23"/>
                <a:gd name="T51" fmla="*/ 16 h 35"/>
                <a:gd name="T52" fmla="*/ 14 w 23"/>
                <a:gd name="T53" fmla="*/ 20 h 35"/>
                <a:gd name="T54" fmla="*/ 18 w 23"/>
                <a:gd name="T55" fmla="*/ 24 h 35"/>
                <a:gd name="T56" fmla="*/ 17 w 23"/>
                <a:gd name="T57" fmla="*/ 32 h 35"/>
                <a:gd name="T58" fmla="*/ 19 w 23"/>
                <a:gd name="T59" fmla="*/ 35 h 35"/>
                <a:gd name="T60" fmla="*/ 22 w 23"/>
                <a:gd name="T61" fmla="*/ 33 h 35"/>
                <a:gd name="T62" fmla="*/ 23 w 23"/>
                <a:gd name="T63" fmla="*/ 24 h 35"/>
                <a:gd name="T64" fmla="*/ 23 w 23"/>
                <a:gd name="T65" fmla="*/ 22 h 35"/>
                <a:gd name="T66" fmla="*/ 18 w 23"/>
                <a:gd name="T67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35">
                  <a:moveTo>
                    <a:pt x="18" y="17"/>
                  </a:moveTo>
                  <a:cubicBezTo>
                    <a:pt x="19" y="10"/>
                    <a:pt x="21" y="6"/>
                    <a:pt x="21" y="5"/>
                  </a:cubicBezTo>
                  <a:cubicBezTo>
                    <a:pt x="21" y="3"/>
                    <a:pt x="21" y="2"/>
                    <a:pt x="21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5"/>
                    <a:pt x="19" y="7"/>
                    <a:pt x="19" y="7"/>
                  </a:cubicBezTo>
                  <a:cubicBezTo>
                    <a:pt x="19" y="7"/>
                    <a:pt x="20" y="4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19" y="1"/>
                    <a:pt x="19" y="1"/>
                  </a:cubicBezTo>
                  <a:cubicBezTo>
                    <a:pt x="19" y="1"/>
                    <a:pt x="18" y="2"/>
                    <a:pt x="18" y="2"/>
                  </a:cubicBezTo>
                  <a:cubicBezTo>
                    <a:pt x="18" y="2"/>
                    <a:pt x="18" y="2"/>
                    <a:pt x="19" y="3"/>
                  </a:cubicBezTo>
                  <a:cubicBezTo>
                    <a:pt x="19" y="3"/>
                    <a:pt x="18" y="4"/>
                    <a:pt x="18" y="6"/>
                  </a:cubicBezTo>
                  <a:cubicBezTo>
                    <a:pt x="18" y="1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8" y="0"/>
                    <a:pt x="1" y="5"/>
                    <a:pt x="1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8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9" y="4"/>
                    <a:pt x="9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7"/>
                    <a:pt x="9" y="13"/>
                    <a:pt x="9" y="15"/>
                  </a:cubicBezTo>
                  <a:cubicBezTo>
                    <a:pt x="9" y="15"/>
                    <a:pt x="10" y="15"/>
                    <a:pt x="10" y="16"/>
                  </a:cubicBezTo>
                  <a:cubicBezTo>
                    <a:pt x="10" y="16"/>
                    <a:pt x="11" y="18"/>
                    <a:pt x="14" y="20"/>
                  </a:cubicBezTo>
                  <a:cubicBezTo>
                    <a:pt x="14" y="20"/>
                    <a:pt x="18" y="24"/>
                    <a:pt x="18" y="24"/>
                  </a:cubicBezTo>
                  <a:cubicBezTo>
                    <a:pt x="18" y="24"/>
                    <a:pt x="17" y="32"/>
                    <a:pt x="17" y="32"/>
                  </a:cubicBezTo>
                  <a:cubicBezTo>
                    <a:pt x="17" y="34"/>
                    <a:pt x="18" y="35"/>
                    <a:pt x="19" y="35"/>
                  </a:cubicBezTo>
                  <a:cubicBezTo>
                    <a:pt x="20" y="35"/>
                    <a:pt x="21" y="35"/>
                    <a:pt x="22" y="33"/>
                  </a:cubicBezTo>
                  <a:cubicBezTo>
                    <a:pt x="22" y="33"/>
                    <a:pt x="23" y="24"/>
                    <a:pt x="23" y="24"/>
                  </a:cubicBezTo>
                  <a:cubicBezTo>
                    <a:pt x="23" y="23"/>
                    <a:pt x="23" y="22"/>
                    <a:pt x="23" y="22"/>
                  </a:cubicBezTo>
                  <a:cubicBezTo>
                    <a:pt x="22" y="21"/>
                    <a:pt x="18" y="17"/>
                    <a:pt x="18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0" name="组合 8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9089512" y="2762066"/>
            <a:ext cx="1258006" cy="1258170"/>
            <a:chOff x="9089512" y="2762066"/>
            <a:chExt cx="1258006" cy="1258170"/>
          </a:xfrm>
        </p:grpSpPr>
        <p:sp>
          <p:nvSpPr>
            <p:cNvPr id="91" name="椭圆 90"/>
            <p:cNvSpPr/>
            <p:nvPr/>
          </p:nvSpPr>
          <p:spPr>
            <a:xfrm>
              <a:off x="9241136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9089512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9233003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椭圆 93"/>
            <p:cNvSpPr/>
            <p:nvPr/>
          </p:nvSpPr>
          <p:spPr>
            <a:xfrm>
              <a:off x="9356339" y="3028928"/>
              <a:ext cx="724352" cy="724446"/>
            </a:xfrm>
            <a:prstGeom prst="ellipse">
              <a:avLst/>
            </a:prstGeom>
            <a:solidFill>
              <a:srgbClr val="838383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Freeform 63"/>
            <p:cNvSpPr>
              <a:spLocks/>
            </p:cNvSpPr>
            <p:nvPr/>
          </p:nvSpPr>
          <p:spPr bwMode="auto">
            <a:xfrm>
              <a:off x="9532733" y="3435802"/>
              <a:ext cx="115214" cy="103706"/>
            </a:xfrm>
            <a:custGeom>
              <a:avLst/>
              <a:gdLst>
                <a:gd name="T0" fmla="*/ 5 w 16"/>
                <a:gd name="T1" fmla="*/ 0 h 14"/>
                <a:gd name="T2" fmla="*/ 0 w 16"/>
                <a:gd name="T3" fmla="*/ 4 h 14"/>
                <a:gd name="T4" fmla="*/ 10 w 16"/>
                <a:gd name="T5" fmla="*/ 14 h 14"/>
                <a:gd name="T6" fmla="*/ 16 w 16"/>
                <a:gd name="T7" fmla="*/ 9 h 14"/>
                <a:gd name="T8" fmla="*/ 5 w 1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1" y="3"/>
                    <a:pt x="0" y="4"/>
                    <a:pt x="0" y="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3" y="11"/>
                    <a:pt x="16" y="9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Freeform 64"/>
            <p:cNvSpPr>
              <a:spLocks/>
            </p:cNvSpPr>
            <p:nvPr/>
          </p:nvSpPr>
          <p:spPr bwMode="auto">
            <a:xfrm>
              <a:off x="9590340" y="3375307"/>
              <a:ext cx="313957" cy="118109"/>
            </a:xfrm>
            <a:custGeom>
              <a:avLst/>
              <a:gdLst>
                <a:gd name="T0" fmla="*/ 37 w 44"/>
                <a:gd name="T1" fmla="*/ 4 h 16"/>
                <a:gd name="T2" fmla="*/ 29 w 44"/>
                <a:gd name="T3" fmla="*/ 9 h 16"/>
                <a:gd name="T4" fmla="*/ 18 w 44"/>
                <a:gd name="T5" fmla="*/ 8 h 16"/>
                <a:gd name="T6" fmla="*/ 25 w 44"/>
                <a:gd name="T7" fmla="*/ 7 h 16"/>
                <a:gd name="T8" fmla="*/ 31 w 44"/>
                <a:gd name="T9" fmla="*/ 2 h 16"/>
                <a:gd name="T10" fmla="*/ 20 w 44"/>
                <a:gd name="T11" fmla="*/ 2 h 16"/>
                <a:gd name="T12" fmla="*/ 9 w 44"/>
                <a:gd name="T13" fmla="*/ 2 h 16"/>
                <a:gd name="T14" fmla="*/ 0 w 44"/>
                <a:gd name="T15" fmla="*/ 7 h 16"/>
                <a:gd name="T16" fmla="*/ 9 w 44"/>
                <a:gd name="T17" fmla="*/ 16 h 16"/>
                <a:gd name="T18" fmla="*/ 13 w 44"/>
                <a:gd name="T19" fmla="*/ 14 h 16"/>
                <a:gd name="T20" fmla="*/ 29 w 44"/>
                <a:gd name="T21" fmla="*/ 14 h 16"/>
                <a:gd name="T22" fmla="*/ 44 w 44"/>
                <a:gd name="T23" fmla="*/ 2 h 16"/>
                <a:gd name="T24" fmla="*/ 37 w 44"/>
                <a:gd name="T2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16">
                  <a:moveTo>
                    <a:pt x="37" y="4"/>
                  </a:moveTo>
                  <a:cubicBezTo>
                    <a:pt x="34" y="7"/>
                    <a:pt x="32" y="8"/>
                    <a:pt x="29" y="9"/>
                  </a:cubicBezTo>
                  <a:cubicBezTo>
                    <a:pt x="24" y="10"/>
                    <a:pt x="19" y="9"/>
                    <a:pt x="18" y="8"/>
                  </a:cubicBezTo>
                  <a:cubicBezTo>
                    <a:pt x="15" y="6"/>
                    <a:pt x="18" y="7"/>
                    <a:pt x="25" y="7"/>
                  </a:cubicBezTo>
                  <a:cubicBezTo>
                    <a:pt x="32" y="6"/>
                    <a:pt x="31" y="2"/>
                    <a:pt x="31" y="2"/>
                  </a:cubicBezTo>
                  <a:cubicBezTo>
                    <a:pt x="29" y="2"/>
                    <a:pt x="27" y="2"/>
                    <a:pt x="20" y="2"/>
                  </a:cubicBezTo>
                  <a:cubicBezTo>
                    <a:pt x="17" y="2"/>
                    <a:pt x="12" y="1"/>
                    <a:pt x="9" y="2"/>
                  </a:cubicBezTo>
                  <a:cubicBezTo>
                    <a:pt x="6" y="2"/>
                    <a:pt x="4" y="5"/>
                    <a:pt x="0" y="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2" y="14"/>
                    <a:pt x="13" y="14"/>
                  </a:cubicBezTo>
                  <a:cubicBezTo>
                    <a:pt x="16" y="14"/>
                    <a:pt x="23" y="15"/>
                    <a:pt x="29" y="14"/>
                  </a:cubicBezTo>
                  <a:cubicBezTo>
                    <a:pt x="40" y="9"/>
                    <a:pt x="44" y="2"/>
                    <a:pt x="44" y="2"/>
                  </a:cubicBezTo>
                  <a:cubicBezTo>
                    <a:pt x="44" y="2"/>
                    <a:pt x="41" y="0"/>
                    <a:pt x="37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Freeform 65"/>
            <p:cNvSpPr>
              <a:spLocks noEditPoints="1"/>
            </p:cNvSpPr>
            <p:nvPr/>
          </p:nvSpPr>
          <p:spPr bwMode="auto">
            <a:xfrm>
              <a:off x="9633545" y="3242794"/>
              <a:ext cx="270752" cy="118109"/>
            </a:xfrm>
            <a:custGeom>
              <a:avLst/>
              <a:gdLst>
                <a:gd name="T0" fmla="*/ 38 w 38"/>
                <a:gd name="T1" fmla="*/ 0 h 16"/>
                <a:gd name="T2" fmla="*/ 34 w 38"/>
                <a:gd name="T3" fmla="*/ 0 h 16"/>
                <a:gd name="T4" fmla="*/ 34 w 38"/>
                <a:gd name="T5" fmla="*/ 6 h 16"/>
                <a:gd name="T6" fmla="*/ 32 w 38"/>
                <a:gd name="T7" fmla="*/ 6 h 16"/>
                <a:gd name="T8" fmla="*/ 32 w 38"/>
                <a:gd name="T9" fmla="*/ 0 h 16"/>
                <a:gd name="T10" fmla="*/ 28 w 38"/>
                <a:gd name="T11" fmla="*/ 0 h 16"/>
                <a:gd name="T12" fmla="*/ 28 w 38"/>
                <a:gd name="T13" fmla="*/ 6 h 16"/>
                <a:gd name="T14" fmla="*/ 12 w 38"/>
                <a:gd name="T15" fmla="*/ 6 h 16"/>
                <a:gd name="T16" fmla="*/ 12 w 38"/>
                <a:gd name="T17" fmla="*/ 3 h 16"/>
                <a:gd name="T18" fmla="*/ 12 w 38"/>
                <a:gd name="T19" fmla="*/ 1 h 16"/>
                <a:gd name="T20" fmla="*/ 11 w 38"/>
                <a:gd name="T21" fmla="*/ 0 h 16"/>
                <a:gd name="T22" fmla="*/ 9 w 38"/>
                <a:gd name="T23" fmla="*/ 0 h 16"/>
                <a:gd name="T24" fmla="*/ 3 w 38"/>
                <a:gd name="T25" fmla="*/ 0 h 16"/>
                <a:gd name="T26" fmla="*/ 1 w 38"/>
                <a:gd name="T27" fmla="*/ 0 h 16"/>
                <a:gd name="T28" fmla="*/ 0 w 38"/>
                <a:gd name="T29" fmla="*/ 2 h 16"/>
                <a:gd name="T30" fmla="*/ 0 w 38"/>
                <a:gd name="T31" fmla="*/ 3 h 16"/>
                <a:gd name="T32" fmla="*/ 0 w 38"/>
                <a:gd name="T33" fmla="*/ 13 h 16"/>
                <a:gd name="T34" fmla="*/ 0 w 38"/>
                <a:gd name="T35" fmla="*/ 15 h 16"/>
                <a:gd name="T36" fmla="*/ 2 w 38"/>
                <a:gd name="T37" fmla="*/ 16 h 16"/>
                <a:gd name="T38" fmla="*/ 3 w 38"/>
                <a:gd name="T39" fmla="*/ 16 h 16"/>
                <a:gd name="T40" fmla="*/ 9 w 38"/>
                <a:gd name="T41" fmla="*/ 16 h 16"/>
                <a:gd name="T42" fmla="*/ 11 w 38"/>
                <a:gd name="T43" fmla="*/ 16 h 16"/>
                <a:gd name="T44" fmla="*/ 12 w 38"/>
                <a:gd name="T45" fmla="*/ 14 h 16"/>
                <a:gd name="T46" fmla="*/ 12 w 38"/>
                <a:gd name="T47" fmla="*/ 13 h 16"/>
                <a:gd name="T48" fmla="*/ 12 w 38"/>
                <a:gd name="T49" fmla="*/ 10 h 16"/>
                <a:gd name="T50" fmla="*/ 38 w 38"/>
                <a:gd name="T51" fmla="*/ 10 h 16"/>
                <a:gd name="T52" fmla="*/ 38 w 38"/>
                <a:gd name="T53" fmla="*/ 0 h 16"/>
                <a:gd name="T54" fmla="*/ 3 w 38"/>
                <a:gd name="T55" fmla="*/ 3 h 16"/>
                <a:gd name="T56" fmla="*/ 9 w 38"/>
                <a:gd name="T57" fmla="*/ 3 h 16"/>
                <a:gd name="T58" fmla="*/ 9 w 38"/>
                <a:gd name="T59" fmla="*/ 13 h 16"/>
                <a:gd name="T60" fmla="*/ 3 w 38"/>
                <a:gd name="T61" fmla="*/ 13 h 16"/>
                <a:gd name="T62" fmla="*/ 3 w 38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" h="16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12" y="1"/>
                    <a:pt x="11" y="0"/>
                    <a:pt x="11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1" y="15"/>
                    <a:pt x="1" y="16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1" y="16"/>
                    <a:pt x="11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38" y="10"/>
                    <a:pt x="38" y="10"/>
                    <a:pt x="38" y="10"/>
                  </a:cubicBezTo>
                  <a:lnTo>
                    <a:pt x="38" y="0"/>
                  </a:lnTo>
                  <a:close/>
                  <a:moveTo>
                    <a:pt x="3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3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8" name="文本框 9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1145955" y="5844552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sym typeface="+mn-lt"/>
              </a:rPr>
              <a:t>团队协作</a:t>
            </a:r>
          </a:p>
        </p:txBody>
      </p:sp>
      <p:sp>
        <p:nvSpPr>
          <p:cNvPr id="99" name="文本框 9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4173538" y="5801826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sym typeface="+mn-lt"/>
              </a:rPr>
              <a:t>创新能力</a:t>
            </a:r>
          </a:p>
        </p:txBody>
      </p:sp>
      <p:sp>
        <p:nvSpPr>
          <p:cNvPr id="100" name="文本框 9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7538095" y="575930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  <a:sym typeface="+mn-lt"/>
              </a:rPr>
              <a:t>执行力</a:t>
            </a:r>
          </a:p>
        </p:txBody>
      </p:sp>
      <p:sp>
        <p:nvSpPr>
          <p:cNvPr id="101" name="文本框 10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2823542" y="1858254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28282"/>
                </a:solidFill>
                <a:sym typeface="+mn-lt"/>
              </a:rPr>
              <a:t>领导力</a:t>
            </a:r>
          </a:p>
        </p:txBody>
      </p:sp>
      <p:sp>
        <p:nvSpPr>
          <p:cNvPr id="102" name="文本框 10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5671590" y="1815528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28282"/>
                </a:solidFill>
                <a:sym typeface="+mn-lt"/>
              </a:rPr>
              <a:t>专业技能</a:t>
            </a:r>
          </a:p>
        </p:txBody>
      </p:sp>
      <p:sp>
        <p:nvSpPr>
          <p:cNvPr id="103" name="文本框 10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8958443" y="1771476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28282"/>
                </a:solidFill>
                <a:sym typeface="+mn-lt"/>
              </a:rPr>
              <a:t>协调能力</a:t>
            </a:r>
          </a:p>
        </p:txBody>
      </p:sp>
    </p:spTree>
    <p:extLst>
      <p:ext uri="{BB962C8B-B14F-4D97-AF65-F5344CB8AC3E}">
        <p14:creationId xmlns:p14="http://schemas.microsoft.com/office/powerpoint/2010/main" xmlns="" val="31732156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25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2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99" grpId="0"/>
      <p:bldP spid="100" grpId="0"/>
      <p:bldP spid="101" grpId="0"/>
      <p:bldP spid="102" grpId="0"/>
      <p:bldP spid="10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MH_SubTitle_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专业技能 </a:t>
            </a:r>
            <a:r>
              <a:rPr lang="en-US" altLang="zh-CN" dirty="0"/>
              <a:t>| Professional Skills</a:t>
            </a:r>
            <a:endParaRPr lang="zh-CN" altLang="en-US" dirty="0" smtClean="0"/>
          </a:p>
        </p:txBody>
      </p:sp>
      <p:sp>
        <p:nvSpPr>
          <p:cNvPr id="44" name="矩形 43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 flipV="1">
            <a:off x="745198" y="2274534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 flipV="1">
            <a:off x="745198" y="4640973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 flipV="1">
            <a:off x="7058522" y="2309084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flipV="1">
            <a:off x="7058522" y="4775299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5"/>
          <p:cNvSpPr>
            <a:spLocks/>
          </p:cNvSpPr>
          <p:nvPr/>
        </p:nvSpPr>
        <p:spPr bwMode="auto">
          <a:xfrm>
            <a:off x="6162380" y="1693744"/>
            <a:ext cx="2246047" cy="2247295"/>
          </a:xfrm>
          <a:custGeom>
            <a:avLst/>
            <a:gdLst>
              <a:gd name="T0" fmla="*/ 658 w 1800"/>
              <a:gd name="T1" fmla="*/ 0 h 1801"/>
              <a:gd name="T2" fmla="*/ 1559 w 1800"/>
              <a:gd name="T3" fmla="*/ 241 h 1801"/>
              <a:gd name="T4" fmla="*/ 1800 w 1800"/>
              <a:gd name="T5" fmla="*/ 1140 h 1801"/>
              <a:gd name="T6" fmla="*/ 1140 w 1800"/>
              <a:gd name="T7" fmla="*/ 1801 h 1801"/>
              <a:gd name="T8" fmla="*/ 241 w 1800"/>
              <a:gd name="T9" fmla="*/ 1559 h 1801"/>
              <a:gd name="T10" fmla="*/ 0 w 1800"/>
              <a:gd name="T11" fmla="*/ 658 h 1801"/>
              <a:gd name="T12" fmla="*/ 658 w 1800"/>
              <a:gd name="T13" fmla="*/ 0 h 1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0" h="1801">
                <a:moveTo>
                  <a:pt x="658" y="0"/>
                </a:moveTo>
                <a:lnTo>
                  <a:pt x="1559" y="241"/>
                </a:lnTo>
                <a:lnTo>
                  <a:pt x="1800" y="1140"/>
                </a:lnTo>
                <a:lnTo>
                  <a:pt x="1140" y="1801"/>
                </a:lnTo>
                <a:lnTo>
                  <a:pt x="241" y="1559"/>
                </a:lnTo>
                <a:lnTo>
                  <a:pt x="0" y="658"/>
                </a:lnTo>
                <a:lnTo>
                  <a:pt x="658" y="0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6"/>
          <p:cNvSpPr>
            <a:spLocks/>
          </p:cNvSpPr>
          <p:nvPr/>
        </p:nvSpPr>
        <p:spPr bwMode="auto">
          <a:xfrm>
            <a:off x="6162380" y="2514799"/>
            <a:ext cx="1422496" cy="1426240"/>
          </a:xfrm>
          <a:custGeom>
            <a:avLst/>
            <a:gdLst>
              <a:gd name="T0" fmla="*/ 1140 w 1140"/>
              <a:gd name="T1" fmla="*/ 1143 h 1143"/>
              <a:gd name="T2" fmla="*/ 241 w 1140"/>
              <a:gd name="T3" fmla="*/ 901 h 1143"/>
              <a:gd name="T4" fmla="*/ 0 w 1140"/>
              <a:gd name="T5" fmla="*/ 0 h 1143"/>
              <a:gd name="T6" fmla="*/ 1140 w 1140"/>
              <a:gd name="T7" fmla="*/ 1143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0" h="1143">
                <a:moveTo>
                  <a:pt x="1140" y="1143"/>
                </a:moveTo>
                <a:lnTo>
                  <a:pt x="241" y="901"/>
                </a:lnTo>
                <a:lnTo>
                  <a:pt x="0" y="0"/>
                </a:lnTo>
                <a:lnTo>
                  <a:pt x="1140" y="1143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7"/>
          <p:cNvSpPr>
            <a:spLocks/>
          </p:cNvSpPr>
          <p:nvPr/>
        </p:nvSpPr>
        <p:spPr bwMode="auto">
          <a:xfrm>
            <a:off x="6162380" y="1693744"/>
            <a:ext cx="2246047" cy="2247295"/>
          </a:xfrm>
          <a:custGeom>
            <a:avLst/>
            <a:gdLst>
              <a:gd name="T0" fmla="*/ 658 w 1800"/>
              <a:gd name="T1" fmla="*/ 0 h 1801"/>
              <a:gd name="T2" fmla="*/ 1559 w 1800"/>
              <a:gd name="T3" fmla="*/ 241 h 1801"/>
              <a:gd name="T4" fmla="*/ 1800 w 1800"/>
              <a:gd name="T5" fmla="*/ 1140 h 1801"/>
              <a:gd name="T6" fmla="*/ 1140 w 1800"/>
              <a:gd name="T7" fmla="*/ 1801 h 1801"/>
              <a:gd name="T8" fmla="*/ 241 w 1800"/>
              <a:gd name="T9" fmla="*/ 1559 h 1801"/>
              <a:gd name="T10" fmla="*/ 0 w 1800"/>
              <a:gd name="T11" fmla="*/ 658 h 1801"/>
              <a:gd name="T12" fmla="*/ 658 w 1800"/>
              <a:gd name="T13" fmla="*/ 0 h 1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0" h="1801">
                <a:moveTo>
                  <a:pt x="658" y="0"/>
                </a:moveTo>
                <a:lnTo>
                  <a:pt x="1559" y="241"/>
                </a:lnTo>
                <a:lnTo>
                  <a:pt x="1800" y="1140"/>
                </a:lnTo>
                <a:lnTo>
                  <a:pt x="1140" y="1801"/>
                </a:lnTo>
                <a:lnTo>
                  <a:pt x="241" y="1559"/>
                </a:lnTo>
                <a:lnTo>
                  <a:pt x="0" y="658"/>
                </a:lnTo>
                <a:lnTo>
                  <a:pt x="658" y="0"/>
                </a:lnTo>
                <a:close/>
              </a:path>
            </a:pathLst>
          </a:custGeom>
          <a:solidFill>
            <a:srgbClr val="838383"/>
          </a:solidFill>
          <a:ln>
            <a:noFill/>
          </a:ln>
          <a:effectLst>
            <a:outerShdw blurRad="1397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Freeform 8"/>
          <p:cNvSpPr>
            <a:spLocks/>
          </p:cNvSpPr>
          <p:nvPr/>
        </p:nvSpPr>
        <p:spPr bwMode="auto">
          <a:xfrm>
            <a:off x="6162380" y="2514799"/>
            <a:ext cx="1422496" cy="1426240"/>
          </a:xfrm>
          <a:custGeom>
            <a:avLst/>
            <a:gdLst>
              <a:gd name="T0" fmla="*/ 1140 w 1140"/>
              <a:gd name="T1" fmla="*/ 1143 h 1143"/>
              <a:gd name="T2" fmla="*/ 241 w 1140"/>
              <a:gd name="T3" fmla="*/ 901 h 1143"/>
              <a:gd name="T4" fmla="*/ 0 w 1140"/>
              <a:gd name="T5" fmla="*/ 0 h 1143"/>
              <a:gd name="T6" fmla="*/ 1140 w 1140"/>
              <a:gd name="T7" fmla="*/ 1143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0" h="1143">
                <a:moveTo>
                  <a:pt x="1140" y="1143"/>
                </a:moveTo>
                <a:lnTo>
                  <a:pt x="241" y="901"/>
                </a:lnTo>
                <a:lnTo>
                  <a:pt x="0" y="0"/>
                </a:lnTo>
                <a:lnTo>
                  <a:pt x="1140" y="1143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4" name="Freeform 9"/>
          <p:cNvSpPr>
            <a:spLocks/>
          </p:cNvSpPr>
          <p:nvPr/>
        </p:nvSpPr>
        <p:spPr bwMode="auto">
          <a:xfrm>
            <a:off x="3714189" y="4141935"/>
            <a:ext cx="2247295" cy="2243551"/>
          </a:xfrm>
          <a:custGeom>
            <a:avLst/>
            <a:gdLst>
              <a:gd name="T0" fmla="*/ 1141 w 1801"/>
              <a:gd name="T1" fmla="*/ 1798 h 1798"/>
              <a:gd name="T2" fmla="*/ 242 w 1801"/>
              <a:gd name="T3" fmla="*/ 1559 h 1798"/>
              <a:gd name="T4" fmla="*/ 0 w 1801"/>
              <a:gd name="T5" fmla="*/ 658 h 1798"/>
              <a:gd name="T6" fmla="*/ 658 w 1801"/>
              <a:gd name="T7" fmla="*/ 0 h 1798"/>
              <a:gd name="T8" fmla="*/ 1560 w 1801"/>
              <a:gd name="T9" fmla="*/ 239 h 1798"/>
              <a:gd name="T10" fmla="*/ 1801 w 1801"/>
              <a:gd name="T11" fmla="*/ 1140 h 1798"/>
              <a:gd name="T12" fmla="*/ 1141 w 1801"/>
              <a:gd name="T13" fmla="*/ 1798 h 1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1" h="1798">
                <a:moveTo>
                  <a:pt x="1141" y="1798"/>
                </a:moveTo>
                <a:lnTo>
                  <a:pt x="242" y="1559"/>
                </a:lnTo>
                <a:lnTo>
                  <a:pt x="0" y="658"/>
                </a:lnTo>
                <a:lnTo>
                  <a:pt x="658" y="0"/>
                </a:lnTo>
                <a:lnTo>
                  <a:pt x="1560" y="239"/>
                </a:lnTo>
                <a:lnTo>
                  <a:pt x="1801" y="1140"/>
                </a:lnTo>
                <a:lnTo>
                  <a:pt x="1141" y="1798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10"/>
          <p:cNvSpPr>
            <a:spLocks/>
          </p:cNvSpPr>
          <p:nvPr/>
        </p:nvSpPr>
        <p:spPr bwMode="auto">
          <a:xfrm>
            <a:off x="4535244" y="4141935"/>
            <a:ext cx="1426240" cy="1422496"/>
          </a:xfrm>
          <a:custGeom>
            <a:avLst/>
            <a:gdLst>
              <a:gd name="T0" fmla="*/ 0 w 1143"/>
              <a:gd name="T1" fmla="*/ 0 h 1140"/>
              <a:gd name="T2" fmla="*/ 902 w 1143"/>
              <a:gd name="T3" fmla="*/ 239 h 1140"/>
              <a:gd name="T4" fmla="*/ 1143 w 1143"/>
              <a:gd name="T5" fmla="*/ 1140 h 1140"/>
              <a:gd name="T6" fmla="*/ 0 w 1143"/>
              <a:gd name="T7" fmla="*/ 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3" h="1140">
                <a:moveTo>
                  <a:pt x="0" y="0"/>
                </a:moveTo>
                <a:lnTo>
                  <a:pt x="902" y="239"/>
                </a:lnTo>
                <a:lnTo>
                  <a:pt x="1143" y="1140"/>
                </a:lnTo>
                <a:lnTo>
                  <a:pt x="0" y="0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11"/>
          <p:cNvSpPr>
            <a:spLocks/>
          </p:cNvSpPr>
          <p:nvPr/>
        </p:nvSpPr>
        <p:spPr bwMode="auto">
          <a:xfrm>
            <a:off x="3714189" y="4141935"/>
            <a:ext cx="2247295" cy="2243551"/>
          </a:xfrm>
          <a:custGeom>
            <a:avLst/>
            <a:gdLst>
              <a:gd name="T0" fmla="*/ 1141 w 1801"/>
              <a:gd name="T1" fmla="*/ 1798 h 1798"/>
              <a:gd name="T2" fmla="*/ 242 w 1801"/>
              <a:gd name="T3" fmla="*/ 1559 h 1798"/>
              <a:gd name="T4" fmla="*/ 0 w 1801"/>
              <a:gd name="T5" fmla="*/ 658 h 1798"/>
              <a:gd name="T6" fmla="*/ 658 w 1801"/>
              <a:gd name="T7" fmla="*/ 0 h 1798"/>
              <a:gd name="T8" fmla="*/ 1560 w 1801"/>
              <a:gd name="T9" fmla="*/ 239 h 1798"/>
              <a:gd name="T10" fmla="*/ 1801 w 1801"/>
              <a:gd name="T11" fmla="*/ 1140 h 1798"/>
              <a:gd name="T12" fmla="*/ 1141 w 1801"/>
              <a:gd name="T13" fmla="*/ 1798 h 1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1" h="1798">
                <a:moveTo>
                  <a:pt x="1141" y="1798"/>
                </a:moveTo>
                <a:lnTo>
                  <a:pt x="242" y="1559"/>
                </a:lnTo>
                <a:lnTo>
                  <a:pt x="0" y="658"/>
                </a:lnTo>
                <a:lnTo>
                  <a:pt x="658" y="0"/>
                </a:lnTo>
                <a:lnTo>
                  <a:pt x="1560" y="239"/>
                </a:lnTo>
                <a:lnTo>
                  <a:pt x="1801" y="1140"/>
                </a:lnTo>
                <a:lnTo>
                  <a:pt x="1141" y="1798"/>
                </a:lnTo>
                <a:close/>
              </a:path>
            </a:pathLst>
          </a:custGeom>
          <a:solidFill>
            <a:srgbClr val="838383"/>
          </a:solidFill>
          <a:ln>
            <a:noFill/>
          </a:ln>
          <a:effectLst>
            <a:outerShdw blurRad="127000" dist="254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7" name="Freeform 12"/>
          <p:cNvSpPr>
            <a:spLocks/>
          </p:cNvSpPr>
          <p:nvPr/>
        </p:nvSpPr>
        <p:spPr bwMode="auto">
          <a:xfrm>
            <a:off x="4535244" y="4141935"/>
            <a:ext cx="1426240" cy="1422496"/>
          </a:xfrm>
          <a:custGeom>
            <a:avLst/>
            <a:gdLst>
              <a:gd name="T0" fmla="*/ 0 w 1143"/>
              <a:gd name="T1" fmla="*/ 0 h 1140"/>
              <a:gd name="T2" fmla="*/ 902 w 1143"/>
              <a:gd name="T3" fmla="*/ 239 h 1140"/>
              <a:gd name="T4" fmla="*/ 1143 w 1143"/>
              <a:gd name="T5" fmla="*/ 1140 h 1140"/>
              <a:gd name="T6" fmla="*/ 0 w 1143"/>
              <a:gd name="T7" fmla="*/ 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3" h="1140">
                <a:moveTo>
                  <a:pt x="0" y="0"/>
                </a:moveTo>
                <a:lnTo>
                  <a:pt x="902" y="239"/>
                </a:lnTo>
                <a:lnTo>
                  <a:pt x="1143" y="114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9" name="Freeform 13"/>
          <p:cNvSpPr>
            <a:spLocks/>
          </p:cNvSpPr>
          <p:nvPr/>
        </p:nvSpPr>
        <p:spPr bwMode="auto">
          <a:xfrm>
            <a:off x="3714189" y="1693744"/>
            <a:ext cx="2247295" cy="2247295"/>
          </a:xfrm>
          <a:custGeom>
            <a:avLst/>
            <a:gdLst>
              <a:gd name="T0" fmla="*/ 0 w 1801"/>
              <a:gd name="T1" fmla="*/ 1140 h 1801"/>
              <a:gd name="T2" fmla="*/ 242 w 1801"/>
              <a:gd name="T3" fmla="*/ 241 h 1801"/>
              <a:gd name="T4" fmla="*/ 1141 w 1801"/>
              <a:gd name="T5" fmla="*/ 0 h 1801"/>
              <a:gd name="T6" fmla="*/ 1801 w 1801"/>
              <a:gd name="T7" fmla="*/ 658 h 1801"/>
              <a:gd name="T8" fmla="*/ 1560 w 1801"/>
              <a:gd name="T9" fmla="*/ 1559 h 1801"/>
              <a:gd name="T10" fmla="*/ 658 w 1801"/>
              <a:gd name="T11" fmla="*/ 1801 h 1801"/>
              <a:gd name="T12" fmla="*/ 0 w 1801"/>
              <a:gd name="T13" fmla="*/ 1140 h 1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1" h="1801">
                <a:moveTo>
                  <a:pt x="0" y="1140"/>
                </a:moveTo>
                <a:lnTo>
                  <a:pt x="242" y="241"/>
                </a:lnTo>
                <a:lnTo>
                  <a:pt x="1141" y="0"/>
                </a:lnTo>
                <a:lnTo>
                  <a:pt x="1801" y="658"/>
                </a:lnTo>
                <a:lnTo>
                  <a:pt x="1560" y="1559"/>
                </a:lnTo>
                <a:lnTo>
                  <a:pt x="658" y="1801"/>
                </a:lnTo>
                <a:lnTo>
                  <a:pt x="0" y="1140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14"/>
          <p:cNvSpPr>
            <a:spLocks/>
          </p:cNvSpPr>
          <p:nvPr/>
        </p:nvSpPr>
        <p:spPr bwMode="auto">
          <a:xfrm>
            <a:off x="4535244" y="2514799"/>
            <a:ext cx="1426240" cy="1426240"/>
          </a:xfrm>
          <a:custGeom>
            <a:avLst/>
            <a:gdLst>
              <a:gd name="T0" fmla="*/ 1143 w 1143"/>
              <a:gd name="T1" fmla="*/ 0 h 1143"/>
              <a:gd name="T2" fmla="*/ 902 w 1143"/>
              <a:gd name="T3" fmla="*/ 901 h 1143"/>
              <a:gd name="T4" fmla="*/ 0 w 1143"/>
              <a:gd name="T5" fmla="*/ 1143 h 1143"/>
              <a:gd name="T6" fmla="*/ 1143 w 1143"/>
              <a:gd name="T7" fmla="*/ 0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3" h="1143">
                <a:moveTo>
                  <a:pt x="1143" y="0"/>
                </a:moveTo>
                <a:lnTo>
                  <a:pt x="902" y="901"/>
                </a:lnTo>
                <a:lnTo>
                  <a:pt x="0" y="1143"/>
                </a:lnTo>
                <a:lnTo>
                  <a:pt x="1143" y="0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15"/>
          <p:cNvSpPr>
            <a:spLocks/>
          </p:cNvSpPr>
          <p:nvPr/>
        </p:nvSpPr>
        <p:spPr bwMode="auto">
          <a:xfrm>
            <a:off x="3714189" y="1693744"/>
            <a:ext cx="2247295" cy="2247295"/>
          </a:xfrm>
          <a:custGeom>
            <a:avLst/>
            <a:gdLst>
              <a:gd name="T0" fmla="*/ 0 w 1801"/>
              <a:gd name="T1" fmla="*/ 1140 h 1801"/>
              <a:gd name="T2" fmla="*/ 242 w 1801"/>
              <a:gd name="T3" fmla="*/ 241 h 1801"/>
              <a:gd name="T4" fmla="*/ 1141 w 1801"/>
              <a:gd name="T5" fmla="*/ 0 h 1801"/>
              <a:gd name="T6" fmla="*/ 1801 w 1801"/>
              <a:gd name="T7" fmla="*/ 658 h 1801"/>
              <a:gd name="T8" fmla="*/ 1560 w 1801"/>
              <a:gd name="T9" fmla="*/ 1559 h 1801"/>
              <a:gd name="T10" fmla="*/ 658 w 1801"/>
              <a:gd name="T11" fmla="*/ 1801 h 1801"/>
              <a:gd name="T12" fmla="*/ 0 w 1801"/>
              <a:gd name="T13" fmla="*/ 1140 h 1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1" h="1801">
                <a:moveTo>
                  <a:pt x="0" y="1140"/>
                </a:moveTo>
                <a:lnTo>
                  <a:pt x="242" y="241"/>
                </a:lnTo>
                <a:lnTo>
                  <a:pt x="1141" y="0"/>
                </a:lnTo>
                <a:lnTo>
                  <a:pt x="1801" y="658"/>
                </a:lnTo>
                <a:lnTo>
                  <a:pt x="1560" y="1559"/>
                </a:lnTo>
                <a:lnTo>
                  <a:pt x="658" y="1801"/>
                </a:lnTo>
                <a:lnTo>
                  <a:pt x="0" y="1140"/>
                </a:lnTo>
                <a:close/>
              </a:path>
            </a:pathLst>
          </a:custGeom>
          <a:solidFill>
            <a:srgbClr val="029BAB"/>
          </a:solidFill>
          <a:ln>
            <a:noFill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3" name="Freeform 16"/>
          <p:cNvSpPr>
            <a:spLocks/>
          </p:cNvSpPr>
          <p:nvPr/>
        </p:nvSpPr>
        <p:spPr bwMode="auto">
          <a:xfrm>
            <a:off x="4535244" y="2514799"/>
            <a:ext cx="1426240" cy="1426240"/>
          </a:xfrm>
          <a:custGeom>
            <a:avLst/>
            <a:gdLst>
              <a:gd name="T0" fmla="*/ 1143 w 1143"/>
              <a:gd name="T1" fmla="*/ 0 h 1143"/>
              <a:gd name="T2" fmla="*/ 902 w 1143"/>
              <a:gd name="T3" fmla="*/ 901 h 1143"/>
              <a:gd name="T4" fmla="*/ 0 w 1143"/>
              <a:gd name="T5" fmla="*/ 1143 h 1143"/>
              <a:gd name="T6" fmla="*/ 1143 w 1143"/>
              <a:gd name="T7" fmla="*/ 0 h 1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3" h="1143">
                <a:moveTo>
                  <a:pt x="1143" y="0"/>
                </a:moveTo>
                <a:lnTo>
                  <a:pt x="902" y="901"/>
                </a:lnTo>
                <a:lnTo>
                  <a:pt x="0" y="1143"/>
                </a:lnTo>
                <a:lnTo>
                  <a:pt x="1143" y="0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4" name="Freeform 17"/>
          <p:cNvSpPr>
            <a:spLocks/>
          </p:cNvSpPr>
          <p:nvPr/>
        </p:nvSpPr>
        <p:spPr bwMode="auto">
          <a:xfrm>
            <a:off x="6162380" y="4141935"/>
            <a:ext cx="2246047" cy="2243551"/>
          </a:xfrm>
          <a:custGeom>
            <a:avLst/>
            <a:gdLst>
              <a:gd name="T0" fmla="*/ 1800 w 1800"/>
              <a:gd name="T1" fmla="*/ 658 h 1798"/>
              <a:gd name="T2" fmla="*/ 1559 w 1800"/>
              <a:gd name="T3" fmla="*/ 1559 h 1798"/>
              <a:gd name="T4" fmla="*/ 658 w 1800"/>
              <a:gd name="T5" fmla="*/ 1798 h 1798"/>
              <a:gd name="T6" fmla="*/ 0 w 1800"/>
              <a:gd name="T7" fmla="*/ 1140 h 1798"/>
              <a:gd name="T8" fmla="*/ 241 w 1800"/>
              <a:gd name="T9" fmla="*/ 239 h 1798"/>
              <a:gd name="T10" fmla="*/ 1140 w 1800"/>
              <a:gd name="T11" fmla="*/ 0 h 1798"/>
              <a:gd name="T12" fmla="*/ 1800 w 1800"/>
              <a:gd name="T13" fmla="*/ 658 h 1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0" h="1798">
                <a:moveTo>
                  <a:pt x="1800" y="658"/>
                </a:moveTo>
                <a:lnTo>
                  <a:pt x="1559" y="1559"/>
                </a:lnTo>
                <a:lnTo>
                  <a:pt x="658" y="1798"/>
                </a:lnTo>
                <a:lnTo>
                  <a:pt x="0" y="1140"/>
                </a:lnTo>
                <a:lnTo>
                  <a:pt x="241" y="239"/>
                </a:lnTo>
                <a:lnTo>
                  <a:pt x="1140" y="0"/>
                </a:lnTo>
                <a:lnTo>
                  <a:pt x="1800" y="658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18"/>
          <p:cNvSpPr>
            <a:spLocks/>
          </p:cNvSpPr>
          <p:nvPr/>
        </p:nvSpPr>
        <p:spPr bwMode="auto">
          <a:xfrm>
            <a:off x="6162380" y="4141935"/>
            <a:ext cx="1422496" cy="1422496"/>
          </a:xfrm>
          <a:custGeom>
            <a:avLst/>
            <a:gdLst>
              <a:gd name="T0" fmla="*/ 0 w 1140"/>
              <a:gd name="T1" fmla="*/ 1140 h 1140"/>
              <a:gd name="T2" fmla="*/ 241 w 1140"/>
              <a:gd name="T3" fmla="*/ 239 h 1140"/>
              <a:gd name="T4" fmla="*/ 1140 w 1140"/>
              <a:gd name="T5" fmla="*/ 0 h 1140"/>
              <a:gd name="T6" fmla="*/ 0 w 1140"/>
              <a:gd name="T7" fmla="*/ 114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0" h="1140">
                <a:moveTo>
                  <a:pt x="0" y="1140"/>
                </a:moveTo>
                <a:lnTo>
                  <a:pt x="241" y="239"/>
                </a:lnTo>
                <a:lnTo>
                  <a:pt x="1140" y="0"/>
                </a:lnTo>
                <a:lnTo>
                  <a:pt x="0" y="1140"/>
                </a:lnTo>
                <a:close/>
              </a:path>
            </a:pathLst>
          </a:custGeom>
          <a:solidFill>
            <a:srgbClr val="FFFDF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Freeform 19"/>
          <p:cNvSpPr>
            <a:spLocks/>
          </p:cNvSpPr>
          <p:nvPr/>
        </p:nvSpPr>
        <p:spPr bwMode="auto">
          <a:xfrm>
            <a:off x="6162380" y="4141935"/>
            <a:ext cx="2246047" cy="2243551"/>
          </a:xfrm>
          <a:custGeom>
            <a:avLst/>
            <a:gdLst>
              <a:gd name="T0" fmla="*/ 1800 w 1800"/>
              <a:gd name="T1" fmla="*/ 658 h 1798"/>
              <a:gd name="T2" fmla="*/ 1559 w 1800"/>
              <a:gd name="T3" fmla="*/ 1559 h 1798"/>
              <a:gd name="T4" fmla="*/ 658 w 1800"/>
              <a:gd name="T5" fmla="*/ 1798 h 1798"/>
              <a:gd name="T6" fmla="*/ 0 w 1800"/>
              <a:gd name="T7" fmla="*/ 1140 h 1798"/>
              <a:gd name="T8" fmla="*/ 241 w 1800"/>
              <a:gd name="T9" fmla="*/ 239 h 1798"/>
              <a:gd name="T10" fmla="*/ 1140 w 1800"/>
              <a:gd name="T11" fmla="*/ 0 h 1798"/>
              <a:gd name="T12" fmla="*/ 1800 w 1800"/>
              <a:gd name="T13" fmla="*/ 658 h 1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00" h="1798">
                <a:moveTo>
                  <a:pt x="1800" y="658"/>
                </a:moveTo>
                <a:lnTo>
                  <a:pt x="1559" y="1559"/>
                </a:lnTo>
                <a:lnTo>
                  <a:pt x="658" y="1798"/>
                </a:lnTo>
                <a:lnTo>
                  <a:pt x="0" y="1140"/>
                </a:lnTo>
                <a:lnTo>
                  <a:pt x="241" y="239"/>
                </a:lnTo>
                <a:lnTo>
                  <a:pt x="1140" y="0"/>
                </a:lnTo>
                <a:lnTo>
                  <a:pt x="1800" y="658"/>
                </a:lnTo>
                <a:close/>
              </a:path>
            </a:pathLst>
          </a:custGeom>
          <a:solidFill>
            <a:srgbClr val="029BAB"/>
          </a:solidFill>
          <a:ln>
            <a:noFill/>
          </a:ln>
          <a:effectLst>
            <a:outerShdw blurRad="1397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2" name="Freeform 20"/>
          <p:cNvSpPr>
            <a:spLocks/>
          </p:cNvSpPr>
          <p:nvPr/>
        </p:nvSpPr>
        <p:spPr bwMode="auto">
          <a:xfrm>
            <a:off x="6162380" y="4141935"/>
            <a:ext cx="1422496" cy="1422496"/>
          </a:xfrm>
          <a:custGeom>
            <a:avLst/>
            <a:gdLst>
              <a:gd name="T0" fmla="*/ 0 w 1140"/>
              <a:gd name="T1" fmla="*/ 1140 h 1140"/>
              <a:gd name="T2" fmla="*/ 241 w 1140"/>
              <a:gd name="T3" fmla="*/ 239 h 1140"/>
              <a:gd name="T4" fmla="*/ 1140 w 1140"/>
              <a:gd name="T5" fmla="*/ 0 h 1140"/>
              <a:gd name="T6" fmla="*/ 0 w 1140"/>
              <a:gd name="T7" fmla="*/ 1140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40" h="1140">
                <a:moveTo>
                  <a:pt x="0" y="1140"/>
                </a:moveTo>
                <a:lnTo>
                  <a:pt x="241" y="239"/>
                </a:lnTo>
                <a:lnTo>
                  <a:pt x="1140" y="0"/>
                </a:lnTo>
                <a:lnTo>
                  <a:pt x="0" y="1140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151431" y="2116697"/>
            <a:ext cx="355239" cy="351577"/>
            <a:chOff x="6967126" y="4092464"/>
            <a:chExt cx="453105" cy="448433"/>
          </a:xfrm>
          <a:solidFill>
            <a:schemeClr val="bg1"/>
          </a:solidFill>
          <a:effectLst/>
        </p:grpSpPr>
        <p:sp>
          <p:nvSpPr>
            <p:cNvPr id="84" name="Freeform 136"/>
            <p:cNvSpPr>
              <a:spLocks/>
            </p:cNvSpPr>
            <p:nvPr/>
          </p:nvSpPr>
          <p:spPr bwMode="auto">
            <a:xfrm>
              <a:off x="6967126" y="4343773"/>
              <a:ext cx="453105" cy="197124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85" name="Freeform 137"/>
            <p:cNvSpPr>
              <a:spLocks noEditPoints="1"/>
            </p:cNvSpPr>
            <p:nvPr/>
          </p:nvSpPr>
          <p:spPr bwMode="auto">
            <a:xfrm>
              <a:off x="6967126" y="4092464"/>
              <a:ext cx="453105" cy="260652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sp>
        <p:nvSpPr>
          <p:cNvPr id="86" name="Freeform 18"/>
          <p:cNvSpPr>
            <a:spLocks noEditPoints="1"/>
          </p:cNvSpPr>
          <p:nvPr/>
        </p:nvSpPr>
        <p:spPr bwMode="auto">
          <a:xfrm>
            <a:off x="7619306" y="5618716"/>
            <a:ext cx="337999" cy="336924"/>
          </a:xfrm>
          <a:custGeom>
            <a:avLst/>
            <a:gdLst>
              <a:gd name="T0" fmla="*/ 52 w 341"/>
              <a:gd name="T1" fmla="*/ 0 h 340"/>
              <a:gd name="T2" fmla="*/ 289 w 341"/>
              <a:gd name="T3" fmla="*/ 0 h 340"/>
              <a:gd name="T4" fmla="*/ 341 w 341"/>
              <a:gd name="T5" fmla="*/ 51 h 340"/>
              <a:gd name="T6" fmla="*/ 341 w 341"/>
              <a:gd name="T7" fmla="*/ 289 h 340"/>
              <a:gd name="T8" fmla="*/ 289 w 341"/>
              <a:gd name="T9" fmla="*/ 340 h 340"/>
              <a:gd name="T10" fmla="*/ 52 w 341"/>
              <a:gd name="T11" fmla="*/ 340 h 340"/>
              <a:gd name="T12" fmla="*/ 0 w 341"/>
              <a:gd name="T13" fmla="*/ 289 h 340"/>
              <a:gd name="T14" fmla="*/ 0 w 341"/>
              <a:gd name="T15" fmla="*/ 51 h 340"/>
              <a:gd name="T16" fmla="*/ 52 w 341"/>
              <a:gd name="T17" fmla="*/ 0 h 340"/>
              <a:gd name="T18" fmla="*/ 71 w 341"/>
              <a:gd name="T19" fmla="*/ 37 h 340"/>
              <a:gd name="T20" fmla="*/ 38 w 341"/>
              <a:gd name="T21" fmla="*/ 70 h 340"/>
              <a:gd name="T22" fmla="*/ 38 w 341"/>
              <a:gd name="T23" fmla="*/ 269 h 340"/>
              <a:gd name="T24" fmla="*/ 71 w 341"/>
              <a:gd name="T25" fmla="*/ 302 h 340"/>
              <a:gd name="T26" fmla="*/ 270 w 341"/>
              <a:gd name="T27" fmla="*/ 302 h 340"/>
              <a:gd name="T28" fmla="*/ 303 w 341"/>
              <a:gd name="T29" fmla="*/ 269 h 340"/>
              <a:gd name="T30" fmla="*/ 303 w 341"/>
              <a:gd name="T31" fmla="*/ 70 h 340"/>
              <a:gd name="T32" fmla="*/ 270 w 341"/>
              <a:gd name="T33" fmla="*/ 37 h 340"/>
              <a:gd name="T34" fmla="*/ 71 w 341"/>
              <a:gd name="T35" fmla="*/ 37 h 340"/>
              <a:gd name="T36" fmla="*/ 170 w 341"/>
              <a:gd name="T37" fmla="*/ 244 h 340"/>
              <a:gd name="T38" fmla="*/ 157 w 341"/>
              <a:gd name="T39" fmla="*/ 258 h 340"/>
              <a:gd name="T40" fmla="*/ 157 w 341"/>
              <a:gd name="T41" fmla="*/ 283 h 340"/>
              <a:gd name="T42" fmla="*/ 170 w 341"/>
              <a:gd name="T43" fmla="*/ 296 h 340"/>
              <a:gd name="T44" fmla="*/ 184 w 341"/>
              <a:gd name="T45" fmla="*/ 283 h 340"/>
              <a:gd name="T46" fmla="*/ 184 w 341"/>
              <a:gd name="T47" fmla="*/ 258 h 340"/>
              <a:gd name="T48" fmla="*/ 170 w 341"/>
              <a:gd name="T49" fmla="*/ 244 h 340"/>
              <a:gd name="T50" fmla="*/ 245 w 341"/>
              <a:gd name="T51" fmla="*/ 170 h 340"/>
              <a:gd name="T52" fmla="*/ 259 w 341"/>
              <a:gd name="T53" fmla="*/ 183 h 340"/>
              <a:gd name="T54" fmla="*/ 284 w 341"/>
              <a:gd name="T55" fmla="*/ 183 h 340"/>
              <a:gd name="T56" fmla="*/ 297 w 341"/>
              <a:gd name="T57" fmla="*/ 170 h 340"/>
              <a:gd name="T58" fmla="*/ 284 w 341"/>
              <a:gd name="T59" fmla="*/ 156 h 340"/>
              <a:gd name="T60" fmla="*/ 259 w 341"/>
              <a:gd name="T61" fmla="*/ 156 h 340"/>
              <a:gd name="T62" fmla="*/ 245 w 341"/>
              <a:gd name="T63" fmla="*/ 170 h 340"/>
              <a:gd name="T64" fmla="*/ 170 w 341"/>
              <a:gd name="T65" fmla="*/ 43 h 340"/>
              <a:gd name="T66" fmla="*/ 157 w 341"/>
              <a:gd name="T67" fmla="*/ 57 h 340"/>
              <a:gd name="T68" fmla="*/ 157 w 341"/>
              <a:gd name="T69" fmla="*/ 82 h 340"/>
              <a:gd name="T70" fmla="*/ 170 w 341"/>
              <a:gd name="T71" fmla="*/ 95 h 340"/>
              <a:gd name="T72" fmla="*/ 184 w 341"/>
              <a:gd name="T73" fmla="*/ 82 h 340"/>
              <a:gd name="T74" fmla="*/ 184 w 341"/>
              <a:gd name="T75" fmla="*/ 57 h 340"/>
              <a:gd name="T76" fmla="*/ 170 w 341"/>
              <a:gd name="T77" fmla="*/ 43 h 340"/>
              <a:gd name="T78" fmla="*/ 189 w 341"/>
              <a:gd name="T79" fmla="*/ 172 h 340"/>
              <a:gd name="T80" fmla="*/ 217 w 341"/>
              <a:gd name="T81" fmla="*/ 143 h 340"/>
              <a:gd name="T82" fmla="*/ 217 w 341"/>
              <a:gd name="T83" fmla="*/ 125 h 340"/>
              <a:gd name="T84" fmla="*/ 199 w 341"/>
              <a:gd name="T85" fmla="*/ 125 h 340"/>
              <a:gd name="T86" fmla="*/ 173 w 341"/>
              <a:gd name="T87" fmla="*/ 152 h 340"/>
              <a:gd name="T88" fmla="*/ 170 w 341"/>
              <a:gd name="T89" fmla="*/ 152 h 340"/>
              <a:gd name="T90" fmla="*/ 166 w 341"/>
              <a:gd name="T91" fmla="*/ 152 h 340"/>
              <a:gd name="T92" fmla="*/ 114 w 341"/>
              <a:gd name="T93" fmla="*/ 98 h 340"/>
              <a:gd name="T94" fmla="*/ 101 w 341"/>
              <a:gd name="T95" fmla="*/ 98 h 340"/>
              <a:gd name="T96" fmla="*/ 100 w 341"/>
              <a:gd name="T97" fmla="*/ 111 h 340"/>
              <a:gd name="T98" fmla="*/ 153 w 341"/>
              <a:gd name="T99" fmla="*/ 165 h 340"/>
              <a:gd name="T100" fmla="*/ 152 w 341"/>
              <a:gd name="T101" fmla="*/ 170 h 340"/>
              <a:gd name="T102" fmla="*/ 170 w 341"/>
              <a:gd name="T103" fmla="*/ 188 h 340"/>
              <a:gd name="T104" fmla="*/ 189 w 341"/>
              <a:gd name="T105" fmla="*/ 172 h 340"/>
              <a:gd name="T106" fmla="*/ 44 w 341"/>
              <a:gd name="T107" fmla="*/ 170 h 340"/>
              <a:gd name="T108" fmla="*/ 57 w 341"/>
              <a:gd name="T109" fmla="*/ 183 h 340"/>
              <a:gd name="T110" fmla="*/ 82 w 341"/>
              <a:gd name="T111" fmla="*/ 183 h 340"/>
              <a:gd name="T112" fmla="*/ 96 w 341"/>
              <a:gd name="T113" fmla="*/ 170 h 340"/>
              <a:gd name="T114" fmla="*/ 82 w 341"/>
              <a:gd name="T115" fmla="*/ 156 h 340"/>
              <a:gd name="T116" fmla="*/ 57 w 341"/>
              <a:gd name="T117" fmla="*/ 156 h 340"/>
              <a:gd name="T118" fmla="*/ 44 w 341"/>
              <a:gd name="T119" fmla="*/ 17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1" h="340">
                <a:moveTo>
                  <a:pt x="52" y="0"/>
                </a:moveTo>
                <a:cubicBezTo>
                  <a:pt x="289" y="0"/>
                  <a:pt x="289" y="0"/>
                  <a:pt x="289" y="0"/>
                </a:cubicBezTo>
                <a:cubicBezTo>
                  <a:pt x="318" y="0"/>
                  <a:pt x="341" y="23"/>
                  <a:pt x="341" y="51"/>
                </a:cubicBezTo>
                <a:cubicBezTo>
                  <a:pt x="341" y="289"/>
                  <a:pt x="341" y="289"/>
                  <a:pt x="341" y="289"/>
                </a:cubicBezTo>
                <a:cubicBezTo>
                  <a:pt x="341" y="317"/>
                  <a:pt x="318" y="340"/>
                  <a:pt x="289" y="340"/>
                </a:cubicBezTo>
                <a:cubicBezTo>
                  <a:pt x="52" y="340"/>
                  <a:pt x="52" y="340"/>
                  <a:pt x="52" y="340"/>
                </a:cubicBezTo>
                <a:cubicBezTo>
                  <a:pt x="23" y="340"/>
                  <a:pt x="0" y="317"/>
                  <a:pt x="0" y="289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23"/>
                  <a:pt x="23" y="0"/>
                  <a:pt x="52" y="0"/>
                </a:cubicBezTo>
                <a:close/>
                <a:moveTo>
                  <a:pt x="71" y="37"/>
                </a:moveTo>
                <a:cubicBezTo>
                  <a:pt x="53" y="37"/>
                  <a:pt x="38" y="52"/>
                  <a:pt x="38" y="70"/>
                </a:cubicBezTo>
                <a:cubicBezTo>
                  <a:pt x="38" y="269"/>
                  <a:pt x="38" y="269"/>
                  <a:pt x="38" y="269"/>
                </a:cubicBezTo>
                <a:cubicBezTo>
                  <a:pt x="38" y="288"/>
                  <a:pt x="53" y="302"/>
                  <a:pt x="71" y="302"/>
                </a:cubicBezTo>
                <a:cubicBezTo>
                  <a:pt x="270" y="302"/>
                  <a:pt x="270" y="302"/>
                  <a:pt x="270" y="302"/>
                </a:cubicBezTo>
                <a:cubicBezTo>
                  <a:pt x="288" y="302"/>
                  <a:pt x="303" y="288"/>
                  <a:pt x="303" y="269"/>
                </a:cubicBezTo>
                <a:cubicBezTo>
                  <a:pt x="303" y="70"/>
                  <a:pt x="303" y="70"/>
                  <a:pt x="303" y="70"/>
                </a:cubicBezTo>
                <a:cubicBezTo>
                  <a:pt x="303" y="52"/>
                  <a:pt x="288" y="37"/>
                  <a:pt x="270" y="37"/>
                </a:cubicBezTo>
                <a:cubicBezTo>
                  <a:pt x="71" y="37"/>
                  <a:pt x="71" y="37"/>
                  <a:pt x="71" y="37"/>
                </a:cubicBezTo>
                <a:close/>
                <a:moveTo>
                  <a:pt x="170" y="244"/>
                </a:moveTo>
                <a:cubicBezTo>
                  <a:pt x="163" y="244"/>
                  <a:pt x="157" y="251"/>
                  <a:pt x="157" y="258"/>
                </a:cubicBezTo>
                <a:cubicBezTo>
                  <a:pt x="157" y="283"/>
                  <a:pt x="157" y="283"/>
                  <a:pt x="157" y="283"/>
                </a:cubicBezTo>
                <a:cubicBezTo>
                  <a:pt x="157" y="290"/>
                  <a:pt x="163" y="296"/>
                  <a:pt x="170" y="296"/>
                </a:cubicBezTo>
                <a:cubicBezTo>
                  <a:pt x="178" y="296"/>
                  <a:pt x="184" y="290"/>
                  <a:pt x="184" y="283"/>
                </a:cubicBezTo>
                <a:cubicBezTo>
                  <a:pt x="184" y="258"/>
                  <a:pt x="184" y="258"/>
                  <a:pt x="184" y="258"/>
                </a:cubicBezTo>
                <a:cubicBezTo>
                  <a:pt x="184" y="251"/>
                  <a:pt x="178" y="244"/>
                  <a:pt x="170" y="244"/>
                </a:cubicBezTo>
                <a:close/>
                <a:moveTo>
                  <a:pt x="245" y="170"/>
                </a:moveTo>
                <a:cubicBezTo>
                  <a:pt x="245" y="177"/>
                  <a:pt x="251" y="183"/>
                  <a:pt x="259" y="183"/>
                </a:cubicBezTo>
                <a:cubicBezTo>
                  <a:pt x="284" y="183"/>
                  <a:pt x="284" y="183"/>
                  <a:pt x="284" y="183"/>
                </a:cubicBezTo>
                <a:cubicBezTo>
                  <a:pt x="291" y="183"/>
                  <a:pt x="297" y="177"/>
                  <a:pt x="297" y="170"/>
                </a:cubicBezTo>
                <a:cubicBezTo>
                  <a:pt x="297" y="162"/>
                  <a:pt x="291" y="156"/>
                  <a:pt x="284" y="156"/>
                </a:cubicBezTo>
                <a:cubicBezTo>
                  <a:pt x="259" y="156"/>
                  <a:pt x="259" y="156"/>
                  <a:pt x="259" y="156"/>
                </a:cubicBezTo>
                <a:cubicBezTo>
                  <a:pt x="251" y="156"/>
                  <a:pt x="245" y="162"/>
                  <a:pt x="245" y="170"/>
                </a:cubicBezTo>
                <a:close/>
                <a:moveTo>
                  <a:pt x="170" y="43"/>
                </a:moveTo>
                <a:cubicBezTo>
                  <a:pt x="163" y="43"/>
                  <a:pt x="157" y="49"/>
                  <a:pt x="157" y="57"/>
                </a:cubicBezTo>
                <a:cubicBezTo>
                  <a:pt x="157" y="82"/>
                  <a:pt x="157" y="82"/>
                  <a:pt x="157" y="82"/>
                </a:cubicBezTo>
                <a:cubicBezTo>
                  <a:pt x="157" y="89"/>
                  <a:pt x="163" y="95"/>
                  <a:pt x="170" y="95"/>
                </a:cubicBezTo>
                <a:cubicBezTo>
                  <a:pt x="178" y="95"/>
                  <a:pt x="184" y="89"/>
                  <a:pt x="184" y="82"/>
                </a:cubicBezTo>
                <a:cubicBezTo>
                  <a:pt x="184" y="57"/>
                  <a:pt x="184" y="57"/>
                  <a:pt x="184" y="57"/>
                </a:cubicBezTo>
                <a:cubicBezTo>
                  <a:pt x="184" y="49"/>
                  <a:pt x="178" y="43"/>
                  <a:pt x="170" y="43"/>
                </a:cubicBezTo>
                <a:close/>
                <a:moveTo>
                  <a:pt x="189" y="172"/>
                </a:moveTo>
                <a:cubicBezTo>
                  <a:pt x="217" y="143"/>
                  <a:pt x="217" y="143"/>
                  <a:pt x="217" y="143"/>
                </a:cubicBezTo>
                <a:cubicBezTo>
                  <a:pt x="222" y="138"/>
                  <a:pt x="222" y="130"/>
                  <a:pt x="217" y="125"/>
                </a:cubicBezTo>
                <a:cubicBezTo>
                  <a:pt x="212" y="120"/>
                  <a:pt x="204" y="120"/>
                  <a:pt x="199" y="125"/>
                </a:cubicBezTo>
                <a:cubicBezTo>
                  <a:pt x="173" y="152"/>
                  <a:pt x="173" y="152"/>
                  <a:pt x="173" y="152"/>
                </a:cubicBezTo>
                <a:cubicBezTo>
                  <a:pt x="172" y="152"/>
                  <a:pt x="171" y="152"/>
                  <a:pt x="170" y="152"/>
                </a:cubicBezTo>
                <a:cubicBezTo>
                  <a:pt x="169" y="152"/>
                  <a:pt x="168" y="152"/>
                  <a:pt x="166" y="152"/>
                </a:cubicBezTo>
                <a:cubicBezTo>
                  <a:pt x="114" y="98"/>
                  <a:pt x="114" y="98"/>
                  <a:pt x="114" y="98"/>
                </a:cubicBezTo>
                <a:cubicBezTo>
                  <a:pt x="110" y="94"/>
                  <a:pt x="104" y="94"/>
                  <a:pt x="101" y="98"/>
                </a:cubicBezTo>
                <a:cubicBezTo>
                  <a:pt x="97" y="101"/>
                  <a:pt x="97" y="107"/>
                  <a:pt x="100" y="111"/>
                </a:cubicBezTo>
                <a:cubicBezTo>
                  <a:pt x="153" y="165"/>
                  <a:pt x="153" y="165"/>
                  <a:pt x="153" y="165"/>
                </a:cubicBezTo>
                <a:cubicBezTo>
                  <a:pt x="152" y="167"/>
                  <a:pt x="152" y="168"/>
                  <a:pt x="152" y="170"/>
                </a:cubicBezTo>
                <a:cubicBezTo>
                  <a:pt x="152" y="180"/>
                  <a:pt x="160" y="188"/>
                  <a:pt x="170" y="188"/>
                </a:cubicBezTo>
                <a:cubicBezTo>
                  <a:pt x="180" y="188"/>
                  <a:pt x="188" y="181"/>
                  <a:pt x="189" y="172"/>
                </a:cubicBezTo>
                <a:close/>
                <a:moveTo>
                  <a:pt x="44" y="170"/>
                </a:moveTo>
                <a:cubicBezTo>
                  <a:pt x="44" y="177"/>
                  <a:pt x="50" y="183"/>
                  <a:pt x="57" y="183"/>
                </a:cubicBezTo>
                <a:cubicBezTo>
                  <a:pt x="82" y="183"/>
                  <a:pt x="82" y="183"/>
                  <a:pt x="82" y="183"/>
                </a:cubicBezTo>
                <a:cubicBezTo>
                  <a:pt x="90" y="183"/>
                  <a:pt x="96" y="177"/>
                  <a:pt x="96" y="170"/>
                </a:cubicBezTo>
                <a:cubicBezTo>
                  <a:pt x="96" y="162"/>
                  <a:pt x="90" y="156"/>
                  <a:pt x="82" y="156"/>
                </a:cubicBezTo>
                <a:cubicBezTo>
                  <a:pt x="57" y="156"/>
                  <a:pt x="57" y="156"/>
                  <a:pt x="57" y="156"/>
                </a:cubicBezTo>
                <a:cubicBezTo>
                  <a:pt x="50" y="156"/>
                  <a:pt x="44" y="162"/>
                  <a:pt x="44" y="1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569957" y="2041845"/>
            <a:ext cx="387348" cy="372506"/>
            <a:chOff x="4024249" y="3840783"/>
            <a:chExt cx="309272" cy="297422"/>
          </a:xfrm>
          <a:solidFill>
            <a:schemeClr val="bg1"/>
          </a:solidFill>
          <a:effectLst/>
        </p:grpSpPr>
        <p:sp>
          <p:nvSpPr>
            <p:cNvPr id="88" name="Oval 131"/>
            <p:cNvSpPr>
              <a:spLocks noChangeArrowheads="1"/>
            </p:cNvSpPr>
            <p:nvPr/>
          </p:nvSpPr>
          <p:spPr bwMode="auto">
            <a:xfrm>
              <a:off x="4109299" y="3840783"/>
              <a:ext cx="139172" cy="14095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  <p:sp>
          <p:nvSpPr>
            <p:cNvPr id="89" name="Freeform 134"/>
            <p:cNvSpPr>
              <a:spLocks/>
            </p:cNvSpPr>
            <p:nvPr/>
          </p:nvSpPr>
          <p:spPr bwMode="auto">
            <a:xfrm>
              <a:off x="4024249" y="4003719"/>
              <a:ext cx="309272" cy="134486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18"/>
          <p:cNvGrpSpPr>
            <a:grpSpLocks noChangeAspect="1"/>
          </p:cNvGrpSpPr>
          <p:nvPr/>
        </p:nvGrpSpPr>
        <p:grpSpPr bwMode="auto">
          <a:xfrm>
            <a:off x="4149473" y="5652178"/>
            <a:ext cx="350148" cy="303462"/>
            <a:chOff x="3525" y="1887"/>
            <a:chExt cx="630" cy="546"/>
          </a:xfrm>
          <a:solidFill>
            <a:schemeClr val="bg1"/>
          </a:solidFill>
          <a:effectLst/>
        </p:grpSpPr>
        <p:sp>
          <p:nvSpPr>
            <p:cNvPr id="91" name="Freeform 19"/>
            <p:cNvSpPr>
              <a:spLocks/>
            </p:cNvSpPr>
            <p:nvPr/>
          </p:nvSpPr>
          <p:spPr bwMode="auto">
            <a:xfrm>
              <a:off x="3623" y="2117"/>
              <a:ext cx="129" cy="227"/>
            </a:xfrm>
            <a:custGeom>
              <a:avLst/>
              <a:gdLst>
                <a:gd name="T0" fmla="*/ 4 w 54"/>
                <a:gd name="T1" fmla="*/ 95 h 95"/>
                <a:gd name="T2" fmla="*/ 49 w 54"/>
                <a:gd name="T3" fmla="*/ 95 h 95"/>
                <a:gd name="T4" fmla="*/ 54 w 54"/>
                <a:gd name="T5" fmla="*/ 90 h 95"/>
                <a:gd name="T6" fmla="*/ 54 w 54"/>
                <a:gd name="T7" fmla="*/ 4 h 95"/>
                <a:gd name="T8" fmla="*/ 49 w 54"/>
                <a:gd name="T9" fmla="*/ 0 h 95"/>
                <a:gd name="T10" fmla="*/ 4 w 54"/>
                <a:gd name="T11" fmla="*/ 0 h 95"/>
                <a:gd name="T12" fmla="*/ 0 w 54"/>
                <a:gd name="T13" fmla="*/ 4 h 95"/>
                <a:gd name="T14" fmla="*/ 0 w 54"/>
                <a:gd name="T15" fmla="*/ 90 h 95"/>
                <a:gd name="T16" fmla="*/ 4 w 54"/>
                <a:gd name="T1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5">
                  <a:moveTo>
                    <a:pt x="4" y="95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52" y="95"/>
                    <a:pt x="54" y="93"/>
                    <a:pt x="54" y="90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3"/>
                    <a:pt x="2" y="95"/>
                    <a:pt x="4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92" name="Freeform 20"/>
            <p:cNvSpPr>
              <a:spLocks/>
            </p:cNvSpPr>
            <p:nvPr/>
          </p:nvSpPr>
          <p:spPr bwMode="auto">
            <a:xfrm>
              <a:off x="3809" y="2033"/>
              <a:ext cx="129" cy="311"/>
            </a:xfrm>
            <a:custGeom>
              <a:avLst/>
              <a:gdLst>
                <a:gd name="T0" fmla="*/ 5 w 54"/>
                <a:gd name="T1" fmla="*/ 130 h 130"/>
                <a:gd name="T2" fmla="*/ 50 w 54"/>
                <a:gd name="T3" fmla="*/ 130 h 130"/>
                <a:gd name="T4" fmla="*/ 54 w 54"/>
                <a:gd name="T5" fmla="*/ 125 h 130"/>
                <a:gd name="T6" fmla="*/ 54 w 54"/>
                <a:gd name="T7" fmla="*/ 5 h 130"/>
                <a:gd name="T8" fmla="*/ 50 w 54"/>
                <a:gd name="T9" fmla="*/ 0 h 130"/>
                <a:gd name="T10" fmla="*/ 5 w 54"/>
                <a:gd name="T11" fmla="*/ 0 h 130"/>
                <a:gd name="T12" fmla="*/ 0 w 54"/>
                <a:gd name="T13" fmla="*/ 5 h 130"/>
                <a:gd name="T14" fmla="*/ 0 w 54"/>
                <a:gd name="T15" fmla="*/ 125 h 130"/>
                <a:gd name="T16" fmla="*/ 5 w 54"/>
                <a:gd name="T1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30">
                  <a:moveTo>
                    <a:pt x="5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52" y="130"/>
                    <a:pt x="54" y="128"/>
                    <a:pt x="54" y="12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5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8"/>
                    <a:pt x="2" y="130"/>
                    <a:pt x="5" y="1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93" name="Freeform 21"/>
            <p:cNvSpPr>
              <a:spLocks/>
            </p:cNvSpPr>
            <p:nvPr/>
          </p:nvSpPr>
          <p:spPr bwMode="auto">
            <a:xfrm>
              <a:off x="3997" y="1964"/>
              <a:ext cx="129" cy="380"/>
            </a:xfrm>
            <a:custGeom>
              <a:avLst/>
              <a:gdLst>
                <a:gd name="T0" fmla="*/ 4 w 54"/>
                <a:gd name="T1" fmla="*/ 159 h 159"/>
                <a:gd name="T2" fmla="*/ 49 w 54"/>
                <a:gd name="T3" fmla="*/ 159 h 159"/>
                <a:gd name="T4" fmla="*/ 54 w 54"/>
                <a:gd name="T5" fmla="*/ 154 h 159"/>
                <a:gd name="T6" fmla="*/ 54 w 54"/>
                <a:gd name="T7" fmla="*/ 5 h 159"/>
                <a:gd name="T8" fmla="*/ 49 w 54"/>
                <a:gd name="T9" fmla="*/ 0 h 159"/>
                <a:gd name="T10" fmla="*/ 4 w 54"/>
                <a:gd name="T11" fmla="*/ 0 h 159"/>
                <a:gd name="T12" fmla="*/ 0 w 54"/>
                <a:gd name="T13" fmla="*/ 5 h 159"/>
                <a:gd name="T14" fmla="*/ 0 w 54"/>
                <a:gd name="T15" fmla="*/ 154 h 159"/>
                <a:gd name="T16" fmla="*/ 4 w 54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59">
                  <a:moveTo>
                    <a:pt x="4" y="159"/>
                  </a:moveTo>
                  <a:cubicBezTo>
                    <a:pt x="49" y="159"/>
                    <a:pt x="49" y="159"/>
                    <a:pt x="49" y="159"/>
                  </a:cubicBezTo>
                  <a:cubicBezTo>
                    <a:pt x="52" y="159"/>
                    <a:pt x="54" y="157"/>
                    <a:pt x="54" y="15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7"/>
                    <a:pt x="2" y="159"/>
                    <a:pt x="4" y="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94" name="Freeform 22"/>
            <p:cNvSpPr>
              <a:spLocks/>
            </p:cNvSpPr>
            <p:nvPr/>
          </p:nvSpPr>
          <p:spPr bwMode="auto">
            <a:xfrm>
              <a:off x="3525" y="1887"/>
              <a:ext cx="630" cy="546"/>
            </a:xfrm>
            <a:custGeom>
              <a:avLst/>
              <a:gdLst>
                <a:gd name="T0" fmla="*/ 253 w 264"/>
                <a:gd name="T1" fmla="*/ 206 h 228"/>
                <a:gd name="T2" fmla="*/ 23 w 264"/>
                <a:gd name="T3" fmla="*/ 206 h 228"/>
                <a:gd name="T4" fmla="*/ 22 w 264"/>
                <a:gd name="T5" fmla="*/ 206 h 228"/>
                <a:gd name="T6" fmla="*/ 22 w 264"/>
                <a:gd name="T7" fmla="*/ 11 h 228"/>
                <a:gd name="T8" fmla="*/ 11 w 264"/>
                <a:gd name="T9" fmla="*/ 0 h 228"/>
                <a:gd name="T10" fmla="*/ 0 w 264"/>
                <a:gd name="T11" fmla="*/ 11 h 228"/>
                <a:gd name="T12" fmla="*/ 0 w 264"/>
                <a:gd name="T13" fmla="*/ 206 h 228"/>
                <a:gd name="T14" fmla="*/ 23 w 264"/>
                <a:gd name="T15" fmla="*/ 228 h 228"/>
                <a:gd name="T16" fmla="*/ 253 w 264"/>
                <a:gd name="T17" fmla="*/ 228 h 228"/>
                <a:gd name="T18" fmla="*/ 264 w 264"/>
                <a:gd name="T19" fmla="*/ 217 h 228"/>
                <a:gd name="T20" fmla="*/ 253 w 264"/>
                <a:gd name="T21" fmla="*/ 20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4" h="228">
                  <a:moveTo>
                    <a:pt x="253" y="206"/>
                  </a:moveTo>
                  <a:cubicBezTo>
                    <a:pt x="23" y="206"/>
                    <a:pt x="23" y="206"/>
                    <a:pt x="23" y="206"/>
                  </a:cubicBezTo>
                  <a:cubicBezTo>
                    <a:pt x="22" y="206"/>
                    <a:pt x="22" y="206"/>
                    <a:pt x="22" y="206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0" y="218"/>
                    <a:pt x="10" y="228"/>
                    <a:pt x="23" y="228"/>
                  </a:cubicBezTo>
                  <a:cubicBezTo>
                    <a:pt x="253" y="228"/>
                    <a:pt x="253" y="228"/>
                    <a:pt x="253" y="228"/>
                  </a:cubicBezTo>
                  <a:cubicBezTo>
                    <a:pt x="259" y="228"/>
                    <a:pt x="264" y="223"/>
                    <a:pt x="264" y="217"/>
                  </a:cubicBezTo>
                  <a:cubicBezTo>
                    <a:pt x="264" y="211"/>
                    <a:pt x="259" y="206"/>
                    <a:pt x="253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 rot="18900000">
            <a:off x="4083706" y="2656796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9BAB"/>
              </a:buClr>
            </a:pPr>
            <a:r>
              <a:rPr lang="zh-CN" altLang="en-US" sz="2800" dirty="0">
                <a:solidFill>
                  <a:srgbClr val="F5F8F7"/>
                </a:solidFill>
                <a:sym typeface="+mn-lt"/>
              </a:rPr>
              <a:t>技能进修</a:t>
            </a:r>
          </a:p>
        </p:txBody>
      </p:sp>
      <p:sp>
        <p:nvSpPr>
          <p:cNvPr id="96" name="矩形 95"/>
          <p:cNvSpPr/>
          <p:nvPr/>
        </p:nvSpPr>
        <p:spPr>
          <a:xfrm rot="18900000">
            <a:off x="4907372" y="3250461"/>
            <a:ext cx="8905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01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7" name="矩形 96"/>
          <p:cNvSpPr/>
          <p:nvPr/>
        </p:nvSpPr>
        <p:spPr>
          <a:xfrm rot="2700000">
            <a:off x="6243804" y="3220248"/>
            <a:ext cx="8905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02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8" name="矩形 97"/>
          <p:cNvSpPr/>
          <p:nvPr/>
        </p:nvSpPr>
        <p:spPr>
          <a:xfrm rot="18900000">
            <a:off x="6279252" y="4485945"/>
            <a:ext cx="8905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03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9" name="矩形 98"/>
          <p:cNvSpPr/>
          <p:nvPr/>
        </p:nvSpPr>
        <p:spPr>
          <a:xfrm rot="2700000">
            <a:off x="4925547" y="4485944"/>
            <a:ext cx="8905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04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 rot="2700000" flipH="1">
            <a:off x="6356902" y="261814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838383"/>
              </a:buClr>
            </a:pPr>
            <a:r>
              <a:rPr lang="zh-CN" altLang="en-US" sz="2800" dirty="0">
                <a:solidFill>
                  <a:srgbClr val="FAFBFB"/>
                </a:solidFill>
                <a:sym typeface="+mn-lt"/>
              </a:rPr>
              <a:t>消化技能</a:t>
            </a:r>
          </a:p>
        </p:txBody>
      </p:sp>
      <p:sp>
        <p:nvSpPr>
          <p:cNvPr id="101" name="矩形 100"/>
          <p:cNvSpPr/>
          <p:nvPr/>
        </p:nvSpPr>
        <p:spPr>
          <a:xfrm rot="8100000" flipV="1">
            <a:off x="6378866" y="489630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9BAB"/>
              </a:buClr>
            </a:pPr>
            <a:r>
              <a:rPr lang="zh-CN" altLang="en-US" sz="2800" dirty="0">
                <a:solidFill>
                  <a:srgbClr val="FAFBFB"/>
                </a:solidFill>
                <a:sym typeface="+mn-lt"/>
              </a:rPr>
              <a:t>结合实践</a:t>
            </a:r>
          </a:p>
        </p:txBody>
      </p:sp>
      <p:sp>
        <p:nvSpPr>
          <p:cNvPr id="102" name="矩形 101"/>
          <p:cNvSpPr/>
          <p:nvPr/>
        </p:nvSpPr>
        <p:spPr>
          <a:xfrm rot="13500000" flipH="1" flipV="1">
            <a:off x="4023296" y="490666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838383"/>
              </a:buClr>
            </a:pPr>
            <a:r>
              <a:rPr lang="zh-CN" altLang="en-US" sz="2800" dirty="0">
                <a:solidFill>
                  <a:srgbClr val="FAFBFB"/>
                </a:solidFill>
                <a:sym typeface="+mn-lt"/>
              </a:rPr>
              <a:t>总结经验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729766" y="2625702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740554" y="5010049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8525133" y="2625702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8535921" y="5010049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4030516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04" grpId="0"/>
      <p:bldP spid="105" grpId="0"/>
      <p:bldP spid="10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创新力 </a:t>
            </a:r>
            <a:r>
              <a:rPr lang="en-US" altLang="zh-CN" dirty="0"/>
              <a:t>| Innovation Skills</a:t>
            </a:r>
            <a:endParaRPr lang="zh-CN" altLang="en-US" dirty="0" smtClean="0"/>
          </a:p>
        </p:txBody>
      </p:sp>
      <p:sp>
        <p:nvSpPr>
          <p:cNvPr id="33" name="矩形 32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2197730" y="2737267"/>
            <a:ext cx="769827" cy="151561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4059661" y="3724554"/>
            <a:ext cx="769827" cy="151561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2153395" y="5210133"/>
            <a:ext cx="769827" cy="151561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4035204" y="6187481"/>
            <a:ext cx="769827" cy="151561"/>
          </a:xfrm>
          <a:prstGeom prst="rect">
            <a:avLst/>
          </a:prstGeom>
        </p:spPr>
      </p:pic>
      <p:grpSp>
        <p:nvGrpSpPr>
          <p:cNvPr id="45" name="组合 44"/>
          <p:cNvGrpSpPr/>
          <p:nvPr/>
        </p:nvGrpSpPr>
        <p:grpSpPr>
          <a:xfrm>
            <a:off x="1273452" y="1837942"/>
            <a:ext cx="2480556" cy="1143173"/>
            <a:chOff x="1273452" y="1837942"/>
            <a:chExt cx="2480556" cy="1143173"/>
          </a:xfrm>
        </p:grpSpPr>
        <p:sp>
          <p:nvSpPr>
            <p:cNvPr id="46" name="任意多边形 45"/>
            <p:cNvSpPr/>
            <p:nvPr/>
          </p:nvSpPr>
          <p:spPr>
            <a:xfrm rot="5400000">
              <a:off x="1942143" y="1169251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362598" y="2156045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029BAB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solidFill>
                  <a:srgbClr val="029BAB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175141" y="2795413"/>
            <a:ext cx="2480556" cy="1143173"/>
            <a:chOff x="3175141" y="2795413"/>
            <a:chExt cx="2480556" cy="1143173"/>
          </a:xfrm>
        </p:grpSpPr>
        <p:sp>
          <p:nvSpPr>
            <p:cNvPr id="54" name="任意多边形 53"/>
            <p:cNvSpPr/>
            <p:nvPr/>
          </p:nvSpPr>
          <p:spPr>
            <a:xfrm rot="5400000">
              <a:off x="3843832" y="2126722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3283024" y="3149214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838383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solidFill>
                  <a:srgbClr val="838383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273451" y="4266404"/>
            <a:ext cx="2480556" cy="1143173"/>
            <a:chOff x="1273451" y="4266404"/>
            <a:chExt cx="2480556" cy="1143173"/>
          </a:xfrm>
        </p:grpSpPr>
        <p:sp>
          <p:nvSpPr>
            <p:cNvPr id="57" name="任意多边形 56"/>
            <p:cNvSpPr/>
            <p:nvPr/>
          </p:nvSpPr>
          <p:spPr>
            <a:xfrm rot="5400000">
              <a:off x="1942142" y="3597713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367417" y="460869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029BAB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3200" dirty="0">
                <a:solidFill>
                  <a:srgbClr val="029BAB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175140" y="5223875"/>
            <a:ext cx="2480556" cy="1143173"/>
            <a:chOff x="3175140" y="5223875"/>
            <a:chExt cx="2480556" cy="1143173"/>
          </a:xfrm>
        </p:grpSpPr>
        <p:sp>
          <p:nvSpPr>
            <p:cNvPr id="60" name="任意多边形 59"/>
            <p:cNvSpPr/>
            <p:nvPr/>
          </p:nvSpPr>
          <p:spPr>
            <a:xfrm rot="5400000">
              <a:off x="3843831" y="4555184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3283024" y="5567350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838383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3200" dirty="0">
                <a:solidFill>
                  <a:srgbClr val="838383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925176" y="1854629"/>
            <a:ext cx="518736" cy="518736"/>
            <a:chOff x="5944752" y="1220293"/>
            <a:chExt cx="674534" cy="674534"/>
          </a:xfrm>
        </p:grpSpPr>
        <p:sp>
          <p:nvSpPr>
            <p:cNvPr id="63" name="椭圆 62"/>
            <p:cNvSpPr/>
            <p:nvPr/>
          </p:nvSpPr>
          <p:spPr>
            <a:xfrm>
              <a:off x="5944752" y="1220293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6104564" y="1394187"/>
              <a:ext cx="346868" cy="333578"/>
              <a:chOff x="9791183" y="5224434"/>
              <a:chExt cx="645684" cy="62094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5" name="Oval 131"/>
              <p:cNvSpPr>
                <a:spLocks noChangeArrowheads="1"/>
              </p:cNvSpPr>
              <p:nvPr/>
            </p:nvSpPr>
            <p:spPr bwMode="auto">
              <a:xfrm>
                <a:off x="9968746" y="5224434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134"/>
              <p:cNvSpPr>
                <a:spLocks/>
              </p:cNvSpPr>
              <p:nvPr/>
            </p:nvSpPr>
            <p:spPr bwMode="auto">
              <a:xfrm>
                <a:off x="9791183" y="5564604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>
            <a:off x="5809099" y="2771968"/>
            <a:ext cx="518736" cy="518736"/>
            <a:chOff x="4319041" y="2783474"/>
            <a:chExt cx="674534" cy="674534"/>
          </a:xfrm>
        </p:grpSpPr>
        <p:sp>
          <p:nvSpPr>
            <p:cNvPr id="68" name="椭圆 67"/>
            <p:cNvSpPr/>
            <p:nvPr/>
          </p:nvSpPr>
          <p:spPr>
            <a:xfrm>
              <a:off x="4319041" y="2783474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4440333" y="2963510"/>
              <a:ext cx="437072" cy="332089"/>
              <a:chOff x="4268086" y="4221191"/>
              <a:chExt cx="509646" cy="387231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0" name="Freeform 20"/>
              <p:cNvSpPr>
                <a:spLocks noEditPoints="1"/>
              </p:cNvSpPr>
              <p:nvPr/>
            </p:nvSpPr>
            <p:spPr bwMode="auto">
              <a:xfrm>
                <a:off x="4268086" y="4273030"/>
                <a:ext cx="337890" cy="335392"/>
              </a:xfrm>
              <a:custGeom>
                <a:avLst/>
                <a:gdLst>
                  <a:gd name="T0" fmla="*/ 229 w 229"/>
                  <a:gd name="T1" fmla="*/ 128 h 227"/>
                  <a:gd name="T2" fmla="*/ 229 w 229"/>
                  <a:gd name="T3" fmla="*/ 98 h 227"/>
                  <a:gd name="T4" fmla="*/ 206 w 229"/>
                  <a:gd name="T5" fmla="*/ 93 h 227"/>
                  <a:gd name="T6" fmla="*/ 200 w 229"/>
                  <a:gd name="T7" fmla="*/ 76 h 227"/>
                  <a:gd name="T8" fmla="*/ 216 w 229"/>
                  <a:gd name="T9" fmla="*/ 58 h 227"/>
                  <a:gd name="T10" fmla="*/ 198 w 229"/>
                  <a:gd name="T11" fmla="*/ 34 h 227"/>
                  <a:gd name="T12" fmla="*/ 176 w 229"/>
                  <a:gd name="T13" fmla="*/ 44 h 227"/>
                  <a:gd name="T14" fmla="*/ 161 w 229"/>
                  <a:gd name="T15" fmla="*/ 33 h 227"/>
                  <a:gd name="T16" fmla="*/ 164 w 229"/>
                  <a:gd name="T17" fmla="*/ 9 h 227"/>
                  <a:gd name="T18" fmla="*/ 135 w 229"/>
                  <a:gd name="T19" fmla="*/ 0 h 227"/>
                  <a:gd name="T20" fmla="*/ 123 w 229"/>
                  <a:gd name="T21" fmla="*/ 20 h 227"/>
                  <a:gd name="T22" fmla="*/ 114 w 229"/>
                  <a:gd name="T23" fmla="*/ 20 h 227"/>
                  <a:gd name="T24" fmla="*/ 105 w 229"/>
                  <a:gd name="T25" fmla="*/ 20 h 227"/>
                  <a:gd name="T26" fmla="*/ 93 w 229"/>
                  <a:gd name="T27" fmla="*/ 0 h 227"/>
                  <a:gd name="T28" fmla="*/ 65 w 229"/>
                  <a:gd name="T29" fmla="*/ 9 h 227"/>
                  <a:gd name="T30" fmla="*/ 67 w 229"/>
                  <a:gd name="T31" fmla="*/ 33 h 227"/>
                  <a:gd name="T32" fmla="*/ 52 w 229"/>
                  <a:gd name="T33" fmla="*/ 44 h 227"/>
                  <a:gd name="T34" fmla="*/ 30 w 229"/>
                  <a:gd name="T35" fmla="*/ 34 h 227"/>
                  <a:gd name="T36" fmla="*/ 13 w 229"/>
                  <a:gd name="T37" fmla="*/ 58 h 227"/>
                  <a:gd name="T38" fmla="*/ 29 w 229"/>
                  <a:gd name="T39" fmla="*/ 76 h 227"/>
                  <a:gd name="T40" fmla="*/ 23 w 229"/>
                  <a:gd name="T41" fmla="*/ 94 h 227"/>
                  <a:gd name="T42" fmla="*/ 0 w 229"/>
                  <a:gd name="T43" fmla="*/ 98 h 227"/>
                  <a:gd name="T44" fmla="*/ 0 w 229"/>
                  <a:gd name="T45" fmla="*/ 128 h 227"/>
                  <a:gd name="T46" fmla="*/ 23 w 229"/>
                  <a:gd name="T47" fmla="*/ 133 h 227"/>
                  <a:gd name="T48" fmla="*/ 29 w 229"/>
                  <a:gd name="T49" fmla="*/ 151 h 227"/>
                  <a:gd name="T50" fmla="*/ 13 w 229"/>
                  <a:gd name="T51" fmla="*/ 169 h 227"/>
                  <a:gd name="T52" fmla="*/ 31 w 229"/>
                  <a:gd name="T53" fmla="*/ 193 h 227"/>
                  <a:gd name="T54" fmla="*/ 52 w 229"/>
                  <a:gd name="T55" fmla="*/ 183 h 227"/>
                  <a:gd name="T56" fmla="*/ 67 w 229"/>
                  <a:gd name="T57" fmla="*/ 194 h 227"/>
                  <a:gd name="T58" fmla="*/ 65 w 229"/>
                  <a:gd name="T59" fmla="*/ 218 h 227"/>
                  <a:gd name="T60" fmla="*/ 93 w 229"/>
                  <a:gd name="T61" fmla="*/ 227 h 227"/>
                  <a:gd name="T62" fmla="*/ 105 w 229"/>
                  <a:gd name="T63" fmla="*/ 206 h 227"/>
                  <a:gd name="T64" fmla="*/ 114 w 229"/>
                  <a:gd name="T65" fmla="*/ 207 h 227"/>
                  <a:gd name="T66" fmla="*/ 124 w 229"/>
                  <a:gd name="T67" fmla="*/ 206 h 227"/>
                  <a:gd name="T68" fmla="*/ 135 w 229"/>
                  <a:gd name="T69" fmla="*/ 227 h 227"/>
                  <a:gd name="T70" fmla="*/ 164 w 229"/>
                  <a:gd name="T71" fmla="*/ 217 h 227"/>
                  <a:gd name="T72" fmla="*/ 161 w 229"/>
                  <a:gd name="T73" fmla="*/ 194 h 227"/>
                  <a:gd name="T74" fmla="*/ 176 w 229"/>
                  <a:gd name="T75" fmla="*/ 183 h 227"/>
                  <a:gd name="T76" fmla="*/ 198 w 229"/>
                  <a:gd name="T77" fmla="*/ 193 h 227"/>
                  <a:gd name="T78" fmla="*/ 216 w 229"/>
                  <a:gd name="T79" fmla="*/ 168 h 227"/>
                  <a:gd name="T80" fmla="*/ 200 w 229"/>
                  <a:gd name="T81" fmla="*/ 151 h 227"/>
                  <a:gd name="T82" fmla="*/ 206 w 229"/>
                  <a:gd name="T83" fmla="*/ 133 h 227"/>
                  <a:gd name="T84" fmla="*/ 229 w 229"/>
                  <a:gd name="T85" fmla="*/ 128 h 227"/>
                  <a:gd name="T86" fmla="*/ 114 w 229"/>
                  <a:gd name="T87" fmla="*/ 180 h 227"/>
                  <a:gd name="T88" fmla="*/ 47 w 229"/>
                  <a:gd name="T89" fmla="*/ 113 h 227"/>
                  <a:gd name="T90" fmla="*/ 114 w 229"/>
                  <a:gd name="T91" fmla="*/ 46 h 227"/>
                  <a:gd name="T92" fmla="*/ 181 w 229"/>
                  <a:gd name="T93" fmla="*/ 113 h 227"/>
                  <a:gd name="T94" fmla="*/ 114 w 229"/>
                  <a:gd name="T95" fmla="*/ 18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29" h="227">
                    <a:moveTo>
                      <a:pt x="229" y="128"/>
                    </a:moveTo>
                    <a:cubicBezTo>
                      <a:pt x="229" y="98"/>
                      <a:pt x="229" y="98"/>
                      <a:pt x="229" y="98"/>
                    </a:cubicBezTo>
                    <a:cubicBezTo>
                      <a:pt x="206" y="93"/>
                      <a:pt x="206" y="93"/>
                      <a:pt x="206" y="93"/>
                    </a:cubicBezTo>
                    <a:cubicBezTo>
                      <a:pt x="204" y="87"/>
                      <a:pt x="202" y="81"/>
                      <a:pt x="200" y="76"/>
                    </a:cubicBezTo>
                    <a:cubicBezTo>
                      <a:pt x="216" y="58"/>
                      <a:pt x="216" y="58"/>
                      <a:pt x="216" y="58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176" y="44"/>
                      <a:pt x="176" y="44"/>
                      <a:pt x="176" y="44"/>
                    </a:cubicBezTo>
                    <a:cubicBezTo>
                      <a:pt x="172" y="39"/>
                      <a:pt x="167" y="36"/>
                      <a:pt x="161" y="33"/>
                    </a:cubicBezTo>
                    <a:cubicBezTo>
                      <a:pt x="164" y="9"/>
                      <a:pt x="164" y="9"/>
                      <a:pt x="164" y="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23" y="20"/>
                      <a:pt x="123" y="20"/>
                      <a:pt x="123" y="20"/>
                    </a:cubicBezTo>
                    <a:cubicBezTo>
                      <a:pt x="120" y="20"/>
                      <a:pt x="117" y="20"/>
                      <a:pt x="114" y="20"/>
                    </a:cubicBezTo>
                    <a:cubicBezTo>
                      <a:pt x="111" y="20"/>
                      <a:pt x="108" y="20"/>
                      <a:pt x="105" y="2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2" y="36"/>
                      <a:pt x="57" y="39"/>
                      <a:pt x="52" y="4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6" y="81"/>
                      <a:pt x="24" y="87"/>
                      <a:pt x="23" y="94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23" y="133"/>
                      <a:pt x="23" y="133"/>
                      <a:pt x="23" y="133"/>
                    </a:cubicBezTo>
                    <a:cubicBezTo>
                      <a:pt x="24" y="139"/>
                      <a:pt x="26" y="145"/>
                      <a:pt x="29" y="15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31" y="193"/>
                      <a:pt x="31" y="193"/>
                      <a:pt x="31" y="19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7" y="187"/>
                      <a:pt x="62" y="191"/>
                      <a:pt x="67" y="194"/>
                    </a:cubicBezTo>
                    <a:cubicBezTo>
                      <a:pt x="65" y="218"/>
                      <a:pt x="65" y="218"/>
                      <a:pt x="65" y="218"/>
                    </a:cubicBezTo>
                    <a:cubicBezTo>
                      <a:pt x="93" y="227"/>
                      <a:pt x="93" y="227"/>
                      <a:pt x="93" y="227"/>
                    </a:cubicBezTo>
                    <a:cubicBezTo>
                      <a:pt x="105" y="206"/>
                      <a:pt x="105" y="206"/>
                      <a:pt x="105" y="206"/>
                    </a:cubicBezTo>
                    <a:cubicBezTo>
                      <a:pt x="108" y="207"/>
                      <a:pt x="111" y="207"/>
                      <a:pt x="114" y="207"/>
                    </a:cubicBezTo>
                    <a:cubicBezTo>
                      <a:pt x="117" y="207"/>
                      <a:pt x="121" y="207"/>
                      <a:pt x="124" y="206"/>
                    </a:cubicBezTo>
                    <a:cubicBezTo>
                      <a:pt x="135" y="227"/>
                      <a:pt x="135" y="227"/>
                      <a:pt x="135" y="227"/>
                    </a:cubicBezTo>
                    <a:cubicBezTo>
                      <a:pt x="164" y="217"/>
                      <a:pt x="164" y="217"/>
                      <a:pt x="164" y="217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7" y="191"/>
                      <a:pt x="172" y="187"/>
                      <a:pt x="176" y="183"/>
                    </a:cubicBezTo>
                    <a:cubicBezTo>
                      <a:pt x="198" y="193"/>
                      <a:pt x="198" y="193"/>
                      <a:pt x="198" y="193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2" y="145"/>
                      <a:pt x="204" y="139"/>
                      <a:pt x="206" y="133"/>
                    </a:cubicBezTo>
                    <a:lnTo>
                      <a:pt x="229" y="128"/>
                    </a:lnTo>
                    <a:close/>
                    <a:moveTo>
                      <a:pt x="114" y="180"/>
                    </a:moveTo>
                    <a:cubicBezTo>
                      <a:pt x="77" y="180"/>
                      <a:pt x="47" y="150"/>
                      <a:pt x="47" y="113"/>
                    </a:cubicBezTo>
                    <a:cubicBezTo>
                      <a:pt x="47" y="76"/>
                      <a:pt x="77" y="46"/>
                      <a:pt x="114" y="46"/>
                    </a:cubicBezTo>
                    <a:cubicBezTo>
                      <a:pt x="151" y="46"/>
                      <a:pt x="181" y="76"/>
                      <a:pt x="181" y="113"/>
                    </a:cubicBezTo>
                    <a:cubicBezTo>
                      <a:pt x="181" y="150"/>
                      <a:pt x="151" y="180"/>
                      <a:pt x="114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"/>
              <p:cNvSpPr>
                <a:spLocks noEditPoints="1"/>
              </p:cNvSpPr>
              <p:nvPr/>
            </p:nvSpPr>
            <p:spPr bwMode="auto">
              <a:xfrm>
                <a:off x="4577871" y="4221191"/>
                <a:ext cx="199861" cy="199861"/>
              </a:xfrm>
              <a:custGeom>
                <a:avLst/>
                <a:gdLst>
                  <a:gd name="T0" fmla="*/ 135 w 135"/>
                  <a:gd name="T1" fmla="*/ 76 h 135"/>
                  <a:gd name="T2" fmla="*/ 135 w 135"/>
                  <a:gd name="T3" fmla="*/ 58 h 135"/>
                  <a:gd name="T4" fmla="*/ 122 w 135"/>
                  <a:gd name="T5" fmla="*/ 55 h 135"/>
                  <a:gd name="T6" fmla="*/ 118 w 135"/>
                  <a:gd name="T7" fmla="*/ 45 h 135"/>
                  <a:gd name="T8" fmla="*/ 128 w 135"/>
                  <a:gd name="T9" fmla="*/ 34 h 135"/>
                  <a:gd name="T10" fmla="*/ 117 w 135"/>
                  <a:gd name="T11" fmla="*/ 20 h 135"/>
                  <a:gd name="T12" fmla="*/ 104 w 135"/>
                  <a:gd name="T13" fmla="*/ 26 h 135"/>
                  <a:gd name="T14" fmla="*/ 96 w 135"/>
                  <a:gd name="T15" fmla="*/ 19 h 135"/>
                  <a:gd name="T16" fmla="*/ 97 w 135"/>
                  <a:gd name="T17" fmla="*/ 5 h 135"/>
                  <a:gd name="T18" fmla="*/ 80 w 135"/>
                  <a:gd name="T19" fmla="*/ 0 h 135"/>
                  <a:gd name="T20" fmla="*/ 73 w 135"/>
                  <a:gd name="T21" fmla="*/ 12 h 135"/>
                  <a:gd name="T22" fmla="*/ 67 w 135"/>
                  <a:gd name="T23" fmla="*/ 12 h 135"/>
                  <a:gd name="T24" fmla="*/ 62 w 135"/>
                  <a:gd name="T25" fmla="*/ 12 h 135"/>
                  <a:gd name="T26" fmla="*/ 55 w 135"/>
                  <a:gd name="T27" fmla="*/ 0 h 135"/>
                  <a:gd name="T28" fmla="*/ 38 w 135"/>
                  <a:gd name="T29" fmla="*/ 5 h 135"/>
                  <a:gd name="T30" fmla="*/ 39 w 135"/>
                  <a:gd name="T31" fmla="*/ 19 h 135"/>
                  <a:gd name="T32" fmla="*/ 30 w 135"/>
                  <a:gd name="T33" fmla="*/ 26 h 135"/>
                  <a:gd name="T34" fmla="*/ 18 w 135"/>
                  <a:gd name="T35" fmla="*/ 20 h 135"/>
                  <a:gd name="T36" fmla="*/ 7 w 135"/>
                  <a:gd name="T37" fmla="*/ 34 h 135"/>
                  <a:gd name="T38" fmla="*/ 17 w 135"/>
                  <a:gd name="T39" fmla="*/ 45 h 135"/>
                  <a:gd name="T40" fmla="*/ 13 w 135"/>
                  <a:gd name="T41" fmla="*/ 55 h 135"/>
                  <a:gd name="T42" fmla="*/ 0 w 135"/>
                  <a:gd name="T43" fmla="*/ 58 h 135"/>
                  <a:gd name="T44" fmla="*/ 0 w 135"/>
                  <a:gd name="T45" fmla="*/ 76 h 135"/>
                  <a:gd name="T46" fmla="*/ 13 w 135"/>
                  <a:gd name="T47" fmla="*/ 79 h 135"/>
                  <a:gd name="T48" fmla="*/ 17 w 135"/>
                  <a:gd name="T49" fmla="*/ 90 h 135"/>
                  <a:gd name="T50" fmla="*/ 7 w 135"/>
                  <a:gd name="T51" fmla="*/ 100 h 135"/>
                  <a:gd name="T52" fmla="*/ 18 w 135"/>
                  <a:gd name="T53" fmla="*/ 114 h 135"/>
                  <a:gd name="T54" fmla="*/ 31 w 135"/>
                  <a:gd name="T55" fmla="*/ 109 h 135"/>
                  <a:gd name="T56" fmla="*/ 39 w 135"/>
                  <a:gd name="T57" fmla="*/ 115 h 135"/>
                  <a:gd name="T58" fmla="*/ 38 w 135"/>
                  <a:gd name="T59" fmla="*/ 129 h 135"/>
                  <a:gd name="T60" fmla="*/ 55 w 135"/>
                  <a:gd name="T61" fmla="*/ 135 h 135"/>
                  <a:gd name="T62" fmla="*/ 62 w 135"/>
                  <a:gd name="T63" fmla="*/ 122 h 135"/>
                  <a:gd name="T64" fmla="*/ 68 w 135"/>
                  <a:gd name="T65" fmla="*/ 123 h 135"/>
                  <a:gd name="T66" fmla="*/ 73 w 135"/>
                  <a:gd name="T67" fmla="*/ 122 h 135"/>
                  <a:gd name="T68" fmla="*/ 80 w 135"/>
                  <a:gd name="T69" fmla="*/ 135 h 135"/>
                  <a:gd name="T70" fmla="*/ 97 w 135"/>
                  <a:gd name="T71" fmla="*/ 129 h 135"/>
                  <a:gd name="T72" fmla="*/ 96 w 135"/>
                  <a:gd name="T73" fmla="*/ 115 h 135"/>
                  <a:gd name="T74" fmla="*/ 104 w 135"/>
                  <a:gd name="T75" fmla="*/ 109 h 135"/>
                  <a:gd name="T76" fmla="*/ 117 w 135"/>
                  <a:gd name="T77" fmla="*/ 114 h 135"/>
                  <a:gd name="T78" fmla="*/ 128 w 135"/>
                  <a:gd name="T79" fmla="*/ 100 h 135"/>
                  <a:gd name="T80" fmla="*/ 118 w 135"/>
                  <a:gd name="T81" fmla="*/ 89 h 135"/>
                  <a:gd name="T82" fmla="*/ 122 w 135"/>
                  <a:gd name="T83" fmla="*/ 79 h 135"/>
                  <a:gd name="T84" fmla="*/ 135 w 135"/>
                  <a:gd name="T85" fmla="*/ 76 h 135"/>
                  <a:gd name="T86" fmla="*/ 67 w 135"/>
                  <a:gd name="T87" fmla="*/ 107 h 135"/>
                  <a:gd name="T88" fmla="*/ 28 w 135"/>
                  <a:gd name="T89" fmla="*/ 67 h 135"/>
                  <a:gd name="T90" fmla="*/ 67 w 135"/>
                  <a:gd name="T91" fmla="*/ 27 h 135"/>
                  <a:gd name="T92" fmla="*/ 107 w 135"/>
                  <a:gd name="T93" fmla="*/ 67 h 135"/>
                  <a:gd name="T94" fmla="*/ 67 w 135"/>
                  <a:gd name="T95" fmla="*/ 10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5" h="135">
                    <a:moveTo>
                      <a:pt x="135" y="76"/>
                    </a:moveTo>
                    <a:cubicBezTo>
                      <a:pt x="135" y="58"/>
                      <a:pt x="135" y="58"/>
                      <a:pt x="135" y="58"/>
                    </a:cubicBezTo>
                    <a:cubicBezTo>
                      <a:pt x="122" y="55"/>
                      <a:pt x="122" y="55"/>
                      <a:pt x="122" y="55"/>
                    </a:cubicBezTo>
                    <a:cubicBezTo>
                      <a:pt x="121" y="52"/>
                      <a:pt x="120" y="48"/>
                      <a:pt x="118" y="45"/>
                    </a:cubicBezTo>
                    <a:cubicBezTo>
                      <a:pt x="128" y="34"/>
                      <a:pt x="128" y="34"/>
                      <a:pt x="128" y="34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2" y="23"/>
                      <a:pt x="99" y="21"/>
                      <a:pt x="96" y="19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2"/>
                      <a:pt x="69" y="12"/>
                      <a:pt x="67" y="12"/>
                    </a:cubicBezTo>
                    <a:cubicBezTo>
                      <a:pt x="66" y="12"/>
                      <a:pt x="64" y="12"/>
                      <a:pt x="62" y="12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6" y="21"/>
                      <a:pt x="33" y="23"/>
                      <a:pt x="30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5" y="48"/>
                      <a:pt x="14" y="52"/>
                      <a:pt x="13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4" y="83"/>
                      <a:pt x="15" y="86"/>
                      <a:pt x="17" y="90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33" y="111"/>
                      <a:pt x="36" y="113"/>
                      <a:pt x="39" y="115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55" y="135"/>
                      <a:pt x="55" y="135"/>
                      <a:pt x="55" y="135"/>
                    </a:cubicBezTo>
                    <a:cubicBezTo>
                      <a:pt x="62" y="122"/>
                      <a:pt x="62" y="122"/>
                      <a:pt x="62" y="122"/>
                    </a:cubicBezTo>
                    <a:cubicBezTo>
                      <a:pt x="64" y="123"/>
                      <a:pt x="66" y="123"/>
                      <a:pt x="68" y="123"/>
                    </a:cubicBezTo>
                    <a:cubicBezTo>
                      <a:pt x="69" y="123"/>
                      <a:pt x="71" y="123"/>
                      <a:pt x="73" y="122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3"/>
                      <a:pt x="102" y="111"/>
                      <a:pt x="104" y="109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8" y="89"/>
                      <a:pt x="118" y="89"/>
                      <a:pt x="118" y="89"/>
                    </a:cubicBezTo>
                    <a:cubicBezTo>
                      <a:pt x="120" y="86"/>
                      <a:pt x="121" y="83"/>
                      <a:pt x="122" y="79"/>
                    </a:cubicBezTo>
                    <a:lnTo>
                      <a:pt x="135" y="76"/>
                    </a:lnTo>
                    <a:close/>
                    <a:moveTo>
                      <a:pt x="67" y="107"/>
                    </a:moveTo>
                    <a:cubicBezTo>
                      <a:pt x="46" y="107"/>
                      <a:pt x="28" y="89"/>
                      <a:pt x="28" y="67"/>
                    </a:cubicBezTo>
                    <a:cubicBezTo>
                      <a:pt x="28" y="45"/>
                      <a:pt x="46" y="27"/>
                      <a:pt x="67" y="27"/>
                    </a:cubicBezTo>
                    <a:cubicBezTo>
                      <a:pt x="89" y="27"/>
                      <a:pt x="107" y="45"/>
                      <a:pt x="107" y="67"/>
                    </a:cubicBezTo>
                    <a:cubicBezTo>
                      <a:pt x="107" y="89"/>
                      <a:pt x="89" y="107"/>
                      <a:pt x="67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809099" y="5223875"/>
            <a:ext cx="518736" cy="518736"/>
            <a:chOff x="5990492" y="5649309"/>
            <a:chExt cx="674534" cy="674534"/>
          </a:xfrm>
        </p:grpSpPr>
        <p:sp>
          <p:nvSpPr>
            <p:cNvPr id="73" name="椭圆 72"/>
            <p:cNvSpPr/>
            <p:nvPr/>
          </p:nvSpPr>
          <p:spPr>
            <a:xfrm>
              <a:off x="5990492" y="5649309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6162324" y="5829592"/>
              <a:ext cx="247698" cy="316775"/>
              <a:chOff x="1605186" y="572440"/>
              <a:chExt cx="563562" cy="720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5" name="Freeform 32"/>
              <p:cNvSpPr>
                <a:spLocks/>
              </p:cNvSpPr>
              <p:nvPr/>
            </p:nvSpPr>
            <p:spPr bwMode="auto">
              <a:xfrm>
                <a:off x="1814736" y="57244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33"/>
              <p:cNvSpPr>
                <a:spLocks/>
              </p:cNvSpPr>
              <p:nvPr/>
            </p:nvSpPr>
            <p:spPr bwMode="auto">
              <a:xfrm>
                <a:off x="1605186" y="101217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34"/>
              <p:cNvSpPr>
                <a:spLocks/>
              </p:cNvSpPr>
              <p:nvPr/>
            </p:nvSpPr>
            <p:spPr bwMode="auto">
              <a:xfrm>
                <a:off x="2025873" y="80421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3925176" y="4292388"/>
            <a:ext cx="518736" cy="518736"/>
            <a:chOff x="7200509" y="1965409"/>
            <a:chExt cx="674534" cy="674534"/>
          </a:xfrm>
        </p:grpSpPr>
        <p:sp>
          <p:nvSpPr>
            <p:cNvPr id="79" name="椭圆 78"/>
            <p:cNvSpPr/>
            <p:nvPr/>
          </p:nvSpPr>
          <p:spPr>
            <a:xfrm>
              <a:off x="7200509" y="1965409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7390587" y="2175873"/>
              <a:ext cx="283976" cy="281047"/>
              <a:chOff x="6967126" y="4092464"/>
              <a:chExt cx="453105" cy="44843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81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任意多边形 82"/>
          <p:cNvSpPr/>
          <p:nvPr/>
        </p:nvSpPr>
        <p:spPr>
          <a:xfrm>
            <a:off x="2197790" y="2504039"/>
            <a:ext cx="5516218" cy="0"/>
          </a:xfrm>
          <a:custGeom>
            <a:avLst/>
            <a:gdLst>
              <a:gd name="connsiteX0" fmla="*/ 0 w 5516218"/>
              <a:gd name="connsiteY0" fmla="*/ 0 h 0"/>
              <a:gd name="connsiteX1" fmla="*/ 5516218 w 551621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16218">
                <a:moveTo>
                  <a:pt x="0" y="0"/>
                </a:moveTo>
                <a:lnTo>
                  <a:pt x="5516218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/>
        </p:nvSpPr>
        <p:spPr>
          <a:xfrm>
            <a:off x="2212548" y="4960153"/>
            <a:ext cx="5516218" cy="0"/>
          </a:xfrm>
          <a:custGeom>
            <a:avLst/>
            <a:gdLst>
              <a:gd name="connsiteX0" fmla="*/ 0 w 5516218"/>
              <a:gd name="connsiteY0" fmla="*/ 0 h 0"/>
              <a:gd name="connsiteX1" fmla="*/ 5516218 w 551621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16218">
                <a:moveTo>
                  <a:pt x="0" y="0"/>
                </a:moveTo>
                <a:lnTo>
                  <a:pt x="5516218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任意多边形 84"/>
          <p:cNvSpPr/>
          <p:nvPr/>
        </p:nvSpPr>
        <p:spPr>
          <a:xfrm>
            <a:off x="4036529" y="3458196"/>
            <a:ext cx="3707296" cy="0"/>
          </a:xfrm>
          <a:custGeom>
            <a:avLst/>
            <a:gdLst>
              <a:gd name="connsiteX0" fmla="*/ 0 w 3707296"/>
              <a:gd name="connsiteY0" fmla="*/ 0 h 0"/>
              <a:gd name="connsiteX1" fmla="*/ 3707296 w 370729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7296">
                <a:moveTo>
                  <a:pt x="0" y="0"/>
                </a:moveTo>
                <a:lnTo>
                  <a:pt x="3707296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任意多边形 85"/>
          <p:cNvSpPr/>
          <p:nvPr/>
        </p:nvSpPr>
        <p:spPr>
          <a:xfrm>
            <a:off x="4071351" y="5918475"/>
            <a:ext cx="3707296" cy="0"/>
          </a:xfrm>
          <a:custGeom>
            <a:avLst/>
            <a:gdLst>
              <a:gd name="connsiteX0" fmla="*/ 0 w 3707296"/>
              <a:gd name="connsiteY0" fmla="*/ 0 h 0"/>
              <a:gd name="connsiteX1" fmla="*/ 3707296 w 370729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7296">
                <a:moveTo>
                  <a:pt x="0" y="0"/>
                </a:moveTo>
                <a:lnTo>
                  <a:pt x="3707296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文本框 86"/>
          <p:cNvSpPr txBox="1"/>
          <p:nvPr/>
        </p:nvSpPr>
        <p:spPr>
          <a:xfrm>
            <a:off x="8175868" y="210511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29B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029B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8145071" y="3084369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8383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83838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8145071" y="4575365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29B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029B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8145071" y="559611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8383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83838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18582336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 animBg="1"/>
      <p:bldP spid="86" grpId="0" animBg="1"/>
      <p:bldP spid="87" grpId="0"/>
      <p:bldP spid="88" grpId="0"/>
      <p:bldP spid="89" grpId="0"/>
      <p:bldP spid="9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协调技能 </a:t>
            </a:r>
            <a:r>
              <a:rPr lang="en-US" altLang="zh-CN" dirty="0"/>
              <a:t>| Coordination Skills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3892731" y="1558834"/>
            <a:ext cx="1306286" cy="531223"/>
          </a:xfrm>
          <a:custGeom>
            <a:avLst/>
            <a:gdLst>
              <a:gd name="connsiteX0" fmla="*/ 1306286 w 1306286"/>
              <a:gd name="connsiteY0" fmla="*/ 531223 h 531223"/>
              <a:gd name="connsiteX1" fmla="*/ 1306286 w 1306286"/>
              <a:gd name="connsiteY1" fmla="*/ 0 h 531223"/>
              <a:gd name="connsiteX2" fmla="*/ 0 w 1306286"/>
              <a:gd name="connsiteY2" fmla="*/ 0 h 53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531223">
                <a:moveTo>
                  <a:pt x="1306286" y="531223"/>
                </a:moveTo>
                <a:lnTo>
                  <a:pt x="1306286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 flipH="1">
            <a:off x="7097299" y="1562820"/>
            <a:ext cx="1306286" cy="531223"/>
          </a:xfrm>
          <a:custGeom>
            <a:avLst/>
            <a:gdLst>
              <a:gd name="connsiteX0" fmla="*/ 1306286 w 1306286"/>
              <a:gd name="connsiteY0" fmla="*/ 531223 h 531223"/>
              <a:gd name="connsiteX1" fmla="*/ 1306286 w 1306286"/>
              <a:gd name="connsiteY1" fmla="*/ 0 h 531223"/>
              <a:gd name="connsiteX2" fmla="*/ 0 w 1306286"/>
              <a:gd name="connsiteY2" fmla="*/ 0 h 53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531223">
                <a:moveTo>
                  <a:pt x="1306286" y="531223"/>
                </a:moveTo>
                <a:lnTo>
                  <a:pt x="1306286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3648891" y="5242560"/>
            <a:ext cx="627018" cy="888274"/>
          </a:xfrm>
          <a:custGeom>
            <a:avLst/>
            <a:gdLst>
              <a:gd name="connsiteX0" fmla="*/ 627018 w 627018"/>
              <a:gd name="connsiteY0" fmla="*/ 0 h 888274"/>
              <a:gd name="connsiteX1" fmla="*/ 627018 w 627018"/>
              <a:gd name="connsiteY1" fmla="*/ 888274 h 888274"/>
              <a:gd name="connsiteX2" fmla="*/ 0 w 627018"/>
              <a:gd name="connsiteY2" fmla="*/ 888274 h 88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7018" h="888274">
                <a:moveTo>
                  <a:pt x="627018" y="0"/>
                </a:moveTo>
                <a:lnTo>
                  <a:pt x="627018" y="888274"/>
                </a:lnTo>
                <a:lnTo>
                  <a:pt x="0" y="888274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flipH="1">
            <a:off x="8046368" y="5247396"/>
            <a:ext cx="627018" cy="888274"/>
          </a:xfrm>
          <a:custGeom>
            <a:avLst/>
            <a:gdLst>
              <a:gd name="connsiteX0" fmla="*/ 627018 w 627018"/>
              <a:gd name="connsiteY0" fmla="*/ 0 h 888274"/>
              <a:gd name="connsiteX1" fmla="*/ 627018 w 627018"/>
              <a:gd name="connsiteY1" fmla="*/ 888274 h 888274"/>
              <a:gd name="connsiteX2" fmla="*/ 0 w 627018"/>
              <a:gd name="connsiteY2" fmla="*/ 888274 h 88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7018" h="888274">
                <a:moveTo>
                  <a:pt x="627018" y="0"/>
                </a:moveTo>
                <a:lnTo>
                  <a:pt x="627018" y="888274"/>
                </a:lnTo>
                <a:lnTo>
                  <a:pt x="0" y="888274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/>
        </p:nvSpPr>
        <p:spPr>
          <a:xfrm flipH="1">
            <a:off x="6093824" y="4188823"/>
            <a:ext cx="45719" cy="1100889"/>
          </a:xfrm>
          <a:custGeom>
            <a:avLst/>
            <a:gdLst>
              <a:gd name="connsiteX0" fmla="*/ 0 w 0"/>
              <a:gd name="connsiteY0" fmla="*/ 0 h 783771"/>
              <a:gd name="connsiteX1" fmla="*/ 0 w 0"/>
              <a:gd name="connsiteY1" fmla="*/ 783771 h 783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83771">
                <a:moveTo>
                  <a:pt x="0" y="0"/>
                </a:moveTo>
                <a:lnTo>
                  <a:pt x="0" y="783771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0" y="2360024"/>
            <a:ext cx="12187237" cy="2711000"/>
            <a:chOff x="0" y="2360024"/>
            <a:chExt cx="12187237" cy="2711000"/>
          </a:xfrm>
        </p:grpSpPr>
        <p:sp>
          <p:nvSpPr>
            <p:cNvPr id="39" name="任意多边形 38"/>
            <p:cNvSpPr/>
            <p:nvPr/>
          </p:nvSpPr>
          <p:spPr>
            <a:xfrm flipH="1">
              <a:off x="0" y="3001578"/>
              <a:ext cx="4923860" cy="2069446"/>
            </a:xfrm>
            <a:custGeom>
              <a:avLst/>
              <a:gdLst>
                <a:gd name="connsiteX0" fmla="*/ 369280 w 4923860"/>
                <a:gd name="connsiteY0" fmla="*/ 0 h 2069446"/>
                <a:gd name="connsiteX1" fmla="*/ 0 w 4923860"/>
                <a:gd name="connsiteY1" fmla="*/ 0 h 2069446"/>
                <a:gd name="connsiteX2" fmla="*/ 0 w 4923860"/>
                <a:gd name="connsiteY2" fmla="*/ 1064738 h 2069446"/>
                <a:gd name="connsiteX3" fmla="*/ 0 w 4923860"/>
                <a:gd name="connsiteY3" fmla="*/ 1067161 h 2069446"/>
                <a:gd name="connsiteX4" fmla="*/ 0 w 4923860"/>
                <a:gd name="connsiteY4" fmla="*/ 1494680 h 2069446"/>
                <a:gd name="connsiteX5" fmla="*/ 574766 w 4923860"/>
                <a:gd name="connsiteY5" fmla="*/ 2069446 h 2069446"/>
                <a:gd name="connsiteX6" fmla="*/ 731521 w 4923860"/>
                <a:gd name="connsiteY6" fmla="*/ 2069446 h 2069446"/>
                <a:gd name="connsiteX7" fmla="*/ 1294610 w 4923860"/>
                <a:gd name="connsiteY7" fmla="*/ 1610515 h 2069446"/>
                <a:gd name="connsiteX8" fmla="*/ 1299209 w 4923860"/>
                <a:gd name="connsiteY8" fmla="*/ 1564895 h 2069446"/>
                <a:gd name="connsiteX9" fmla="*/ 1306288 w 4923860"/>
                <a:gd name="connsiteY9" fmla="*/ 1567092 h 2069446"/>
                <a:gd name="connsiteX10" fmla="*/ 1306288 w 4923860"/>
                <a:gd name="connsiteY10" fmla="*/ 1142776 h 2069446"/>
                <a:gd name="connsiteX11" fmla="*/ 1457180 w 4923860"/>
                <a:gd name="connsiteY11" fmla="*/ 991884 h 2069446"/>
                <a:gd name="connsiteX12" fmla="*/ 4923860 w 4923860"/>
                <a:gd name="connsiteY12" fmla="*/ 991884 h 2069446"/>
                <a:gd name="connsiteX13" fmla="*/ 4923860 w 4923860"/>
                <a:gd name="connsiteY13" fmla="*/ 620651 h 2069446"/>
                <a:gd name="connsiteX14" fmla="*/ 1412052 w 4923860"/>
                <a:gd name="connsiteY14" fmla="*/ 620651 h 2069446"/>
                <a:gd name="connsiteX15" fmla="*/ 932544 w 4923860"/>
                <a:gd name="connsiteY15" fmla="*/ 1100159 h 2069446"/>
                <a:gd name="connsiteX16" fmla="*/ 936171 w 4923860"/>
                <a:gd name="connsiteY16" fmla="*/ 1124149 h 2069446"/>
                <a:gd name="connsiteX17" fmla="*/ 936171 w 4923860"/>
                <a:gd name="connsiteY17" fmla="*/ 1411077 h 2069446"/>
                <a:gd name="connsiteX18" fmla="*/ 687106 w 4923860"/>
                <a:gd name="connsiteY18" fmla="*/ 1660142 h 2069446"/>
                <a:gd name="connsiteX19" fmla="*/ 619179 w 4923860"/>
                <a:gd name="connsiteY19" fmla="*/ 1660142 h 2069446"/>
                <a:gd name="connsiteX20" fmla="*/ 370114 w 4923860"/>
                <a:gd name="connsiteY20" fmla="*/ 1411077 h 2069446"/>
                <a:gd name="connsiteX21" fmla="*/ 370114 w 4923860"/>
                <a:gd name="connsiteY21" fmla="*/ 1064738 h 2069446"/>
                <a:gd name="connsiteX22" fmla="*/ 369280 w 4923860"/>
                <a:gd name="connsiteY22" fmla="*/ 1064738 h 2069446"/>
                <a:gd name="connsiteX23" fmla="*/ 369280 w 4923860"/>
                <a:gd name="connsiteY23" fmla="*/ 0 h 206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23860" h="2069446">
                  <a:moveTo>
                    <a:pt x="369280" y="0"/>
                  </a:moveTo>
                  <a:lnTo>
                    <a:pt x="0" y="0"/>
                  </a:lnTo>
                  <a:lnTo>
                    <a:pt x="0" y="1064738"/>
                  </a:lnTo>
                  <a:lnTo>
                    <a:pt x="0" y="1067161"/>
                  </a:lnTo>
                  <a:lnTo>
                    <a:pt x="0" y="1494680"/>
                  </a:lnTo>
                  <a:cubicBezTo>
                    <a:pt x="0" y="1812114"/>
                    <a:pt x="257332" y="2069446"/>
                    <a:pt x="574766" y="2069446"/>
                  </a:cubicBezTo>
                  <a:lnTo>
                    <a:pt x="731521" y="2069446"/>
                  </a:lnTo>
                  <a:cubicBezTo>
                    <a:pt x="1009276" y="2069446"/>
                    <a:pt x="1241015" y="1872426"/>
                    <a:pt x="1294610" y="1610515"/>
                  </a:cubicBezTo>
                  <a:lnTo>
                    <a:pt x="1299209" y="1564895"/>
                  </a:lnTo>
                  <a:lnTo>
                    <a:pt x="1306288" y="1567092"/>
                  </a:lnTo>
                  <a:lnTo>
                    <a:pt x="1306288" y="1142776"/>
                  </a:lnTo>
                  <a:cubicBezTo>
                    <a:pt x="1306288" y="1059441"/>
                    <a:pt x="1373845" y="991884"/>
                    <a:pt x="1457180" y="991884"/>
                  </a:cubicBezTo>
                  <a:lnTo>
                    <a:pt x="4923860" y="991884"/>
                  </a:lnTo>
                  <a:lnTo>
                    <a:pt x="4923860" y="620651"/>
                  </a:lnTo>
                  <a:lnTo>
                    <a:pt x="1412052" y="620651"/>
                  </a:lnTo>
                  <a:cubicBezTo>
                    <a:pt x="1147227" y="620651"/>
                    <a:pt x="932544" y="835334"/>
                    <a:pt x="932544" y="1100159"/>
                  </a:cubicBezTo>
                  <a:lnTo>
                    <a:pt x="936171" y="1124149"/>
                  </a:lnTo>
                  <a:lnTo>
                    <a:pt x="936171" y="1411077"/>
                  </a:lnTo>
                  <a:cubicBezTo>
                    <a:pt x="936171" y="1548632"/>
                    <a:pt x="824661" y="1660142"/>
                    <a:pt x="687106" y="1660142"/>
                  </a:cubicBezTo>
                  <a:lnTo>
                    <a:pt x="619179" y="1660142"/>
                  </a:lnTo>
                  <a:cubicBezTo>
                    <a:pt x="481624" y="1660142"/>
                    <a:pt x="370114" y="1548632"/>
                    <a:pt x="370114" y="1411077"/>
                  </a:cubicBezTo>
                  <a:lnTo>
                    <a:pt x="370114" y="1064738"/>
                  </a:lnTo>
                  <a:lnTo>
                    <a:pt x="369280" y="1064738"/>
                  </a:lnTo>
                  <a:lnTo>
                    <a:pt x="369280" y="0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innerShdw blurRad="114300" dist="12700" dir="8100000">
                <a:prstClr val="black">
                  <a:alpha val="1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 flipH="1">
              <a:off x="7372686" y="3001578"/>
              <a:ext cx="4814551" cy="2069446"/>
            </a:xfrm>
            <a:custGeom>
              <a:avLst/>
              <a:gdLst>
                <a:gd name="connsiteX0" fmla="*/ 4814551 w 4814551"/>
                <a:gd name="connsiteY0" fmla="*/ 0 h 2069446"/>
                <a:gd name="connsiteX1" fmla="*/ 4445271 w 4814551"/>
                <a:gd name="connsiteY1" fmla="*/ 0 h 2069446"/>
                <a:gd name="connsiteX2" fmla="*/ 4445271 w 4814551"/>
                <a:gd name="connsiteY2" fmla="*/ 1064738 h 2069446"/>
                <a:gd name="connsiteX3" fmla="*/ 4444437 w 4814551"/>
                <a:gd name="connsiteY3" fmla="*/ 1064738 h 2069446"/>
                <a:gd name="connsiteX4" fmla="*/ 4444437 w 4814551"/>
                <a:gd name="connsiteY4" fmla="*/ 1411077 h 2069446"/>
                <a:gd name="connsiteX5" fmla="*/ 4195372 w 4814551"/>
                <a:gd name="connsiteY5" fmla="*/ 1660142 h 2069446"/>
                <a:gd name="connsiteX6" fmla="*/ 4127445 w 4814551"/>
                <a:gd name="connsiteY6" fmla="*/ 1660142 h 2069446"/>
                <a:gd name="connsiteX7" fmla="*/ 3878380 w 4814551"/>
                <a:gd name="connsiteY7" fmla="*/ 1411077 h 2069446"/>
                <a:gd name="connsiteX8" fmla="*/ 3878380 w 4814551"/>
                <a:gd name="connsiteY8" fmla="*/ 1124149 h 2069446"/>
                <a:gd name="connsiteX9" fmla="*/ 3882007 w 4814551"/>
                <a:gd name="connsiteY9" fmla="*/ 1100159 h 2069446"/>
                <a:gd name="connsiteX10" fmla="*/ 3402499 w 4814551"/>
                <a:gd name="connsiteY10" fmla="*/ 620651 h 2069446"/>
                <a:gd name="connsiteX11" fmla="*/ 0 w 4814551"/>
                <a:gd name="connsiteY11" fmla="*/ 620651 h 2069446"/>
                <a:gd name="connsiteX12" fmla="*/ 0 w 4814551"/>
                <a:gd name="connsiteY12" fmla="*/ 991884 h 2069446"/>
                <a:gd name="connsiteX13" fmla="*/ 3357371 w 4814551"/>
                <a:gd name="connsiteY13" fmla="*/ 991884 h 2069446"/>
                <a:gd name="connsiteX14" fmla="*/ 3508263 w 4814551"/>
                <a:gd name="connsiteY14" fmla="*/ 1142776 h 2069446"/>
                <a:gd name="connsiteX15" fmla="*/ 3508263 w 4814551"/>
                <a:gd name="connsiteY15" fmla="*/ 1567092 h 2069446"/>
                <a:gd name="connsiteX16" fmla="*/ 3515342 w 4814551"/>
                <a:gd name="connsiteY16" fmla="*/ 1564895 h 2069446"/>
                <a:gd name="connsiteX17" fmla="*/ 3519941 w 4814551"/>
                <a:gd name="connsiteY17" fmla="*/ 1610515 h 2069446"/>
                <a:gd name="connsiteX18" fmla="*/ 4083030 w 4814551"/>
                <a:gd name="connsiteY18" fmla="*/ 2069446 h 2069446"/>
                <a:gd name="connsiteX19" fmla="*/ 4239785 w 4814551"/>
                <a:gd name="connsiteY19" fmla="*/ 2069446 h 2069446"/>
                <a:gd name="connsiteX20" fmla="*/ 4814551 w 4814551"/>
                <a:gd name="connsiteY20" fmla="*/ 1494680 h 2069446"/>
                <a:gd name="connsiteX21" fmla="*/ 4814551 w 4814551"/>
                <a:gd name="connsiteY21" fmla="*/ 1067161 h 2069446"/>
                <a:gd name="connsiteX22" fmla="*/ 4814551 w 4814551"/>
                <a:gd name="connsiteY22" fmla="*/ 1064738 h 2069446"/>
                <a:gd name="connsiteX23" fmla="*/ 4814551 w 4814551"/>
                <a:gd name="connsiteY23" fmla="*/ 0 h 206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14551" h="2069446">
                  <a:moveTo>
                    <a:pt x="4814551" y="0"/>
                  </a:moveTo>
                  <a:lnTo>
                    <a:pt x="4445271" y="0"/>
                  </a:lnTo>
                  <a:lnTo>
                    <a:pt x="4445271" y="1064738"/>
                  </a:lnTo>
                  <a:lnTo>
                    <a:pt x="4444437" y="1064738"/>
                  </a:lnTo>
                  <a:lnTo>
                    <a:pt x="4444437" y="1411077"/>
                  </a:lnTo>
                  <a:cubicBezTo>
                    <a:pt x="4444437" y="1548632"/>
                    <a:pt x="4332927" y="1660142"/>
                    <a:pt x="4195372" y="1660142"/>
                  </a:cubicBezTo>
                  <a:lnTo>
                    <a:pt x="4127445" y="1660142"/>
                  </a:lnTo>
                  <a:cubicBezTo>
                    <a:pt x="3989890" y="1660142"/>
                    <a:pt x="3878380" y="1548632"/>
                    <a:pt x="3878380" y="1411077"/>
                  </a:cubicBezTo>
                  <a:lnTo>
                    <a:pt x="3878380" y="1124149"/>
                  </a:lnTo>
                  <a:lnTo>
                    <a:pt x="3882007" y="1100159"/>
                  </a:lnTo>
                  <a:cubicBezTo>
                    <a:pt x="3882007" y="835334"/>
                    <a:pt x="3667324" y="620651"/>
                    <a:pt x="3402499" y="620651"/>
                  </a:cubicBezTo>
                  <a:lnTo>
                    <a:pt x="0" y="620651"/>
                  </a:lnTo>
                  <a:lnTo>
                    <a:pt x="0" y="991884"/>
                  </a:lnTo>
                  <a:lnTo>
                    <a:pt x="3357371" y="991884"/>
                  </a:lnTo>
                  <a:cubicBezTo>
                    <a:pt x="3440706" y="991884"/>
                    <a:pt x="3508263" y="1059441"/>
                    <a:pt x="3508263" y="1142776"/>
                  </a:cubicBezTo>
                  <a:lnTo>
                    <a:pt x="3508263" y="1567092"/>
                  </a:lnTo>
                  <a:lnTo>
                    <a:pt x="3515342" y="1564895"/>
                  </a:lnTo>
                  <a:lnTo>
                    <a:pt x="3519941" y="1610515"/>
                  </a:lnTo>
                  <a:cubicBezTo>
                    <a:pt x="3573536" y="1872426"/>
                    <a:pt x="3805275" y="2069446"/>
                    <a:pt x="4083030" y="2069446"/>
                  </a:cubicBezTo>
                  <a:lnTo>
                    <a:pt x="4239785" y="2069446"/>
                  </a:lnTo>
                  <a:cubicBezTo>
                    <a:pt x="4557219" y="2069446"/>
                    <a:pt x="4814551" y="1812114"/>
                    <a:pt x="4814551" y="1494680"/>
                  </a:cubicBezTo>
                  <a:lnTo>
                    <a:pt x="4814551" y="1067161"/>
                  </a:lnTo>
                  <a:lnTo>
                    <a:pt x="4814551" y="1064738"/>
                  </a:lnTo>
                  <a:lnTo>
                    <a:pt x="4814551" y="0"/>
                  </a:lnTo>
                  <a:close/>
                </a:path>
              </a:pathLst>
            </a:custGeom>
            <a:solidFill>
              <a:srgbClr val="029AAA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任意多边形 40"/>
            <p:cNvSpPr/>
            <p:nvPr/>
          </p:nvSpPr>
          <p:spPr>
            <a:xfrm>
              <a:off x="5497511" y="3274423"/>
              <a:ext cx="1306287" cy="733667"/>
            </a:xfrm>
            <a:custGeom>
              <a:avLst/>
              <a:gdLst>
                <a:gd name="connsiteX0" fmla="*/ 0 w 1306287"/>
                <a:gd name="connsiteY0" fmla="*/ 0 h 733667"/>
                <a:gd name="connsiteX1" fmla="*/ 370116 w 1306287"/>
                <a:gd name="connsiteY1" fmla="*/ 0 h 733667"/>
                <a:gd name="connsiteX2" fmla="*/ 370116 w 1306287"/>
                <a:gd name="connsiteY2" fmla="*/ 75298 h 733667"/>
                <a:gd name="connsiteX3" fmla="*/ 619181 w 1306287"/>
                <a:gd name="connsiteY3" fmla="*/ 324363 h 733667"/>
                <a:gd name="connsiteX4" fmla="*/ 687108 w 1306287"/>
                <a:gd name="connsiteY4" fmla="*/ 324363 h 733667"/>
                <a:gd name="connsiteX5" fmla="*/ 936173 w 1306287"/>
                <a:gd name="connsiteY5" fmla="*/ 75298 h 733667"/>
                <a:gd name="connsiteX6" fmla="*/ 936173 w 1306287"/>
                <a:gd name="connsiteY6" fmla="*/ 0 h 733667"/>
                <a:gd name="connsiteX7" fmla="*/ 1306287 w 1306287"/>
                <a:gd name="connsiteY7" fmla="*/ 0 h 733667"/>
                <a:gd name="connsiteX8" fmla="*/ 1306287 w 1306287"/>
                <a:gd name="connsiteY8" fmla="*/ 158901 h 733667"/>
                <a:gd name="connsiteX9" fmla="*/ 731521 w 1306287"/>
                <a:gd name="connsiteY9" fmla="*/ 733667 h 733667"/>
                <a:gd name="connsiteX10" fmla="*/ 574766 w 1306287"/>
                <a:gd name="connsiteY10" fmla="*/ 733667 h 733667"/>
                <a:gd name="connsiteX11" fmla="*/ 0 w 1306287"/>
                <a:gd name="connsiteY11" fmla="*/ 158901 h 733667"/>
                <a:gd name="connsiteX12" fmla="*/ 0 w 1306287"/>
                <a:gd name="connsiteY12" fmla="*/ 0 h 73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733667">
                  <a:moveTo>
                    <a:pt x="0" y="0"/>
                  </a:moveTo>
                  <a:lnTo>
                    <a:pt x="370116" y="0"/>
                  </a:lnTo>
                  <a:lnTo>
                    <a:pt x="370116" y="75298"/>
                  </a:lnTo>
                  <a:cubicBezTo>
                    <a:pt x="370116" y="212853"/>
                    <a:pt x="481626" y="324363"/>
                    <a:pt x="619181" y="324363"/>
                  </a:cubicBezTo>
                  <a:lnTo>
                    <a:pt x="687108" y="324363"/>
                  </a:lnTo>
                  <a:cubicBezTo>
                    <a:pt x="824663" y="324363"/>
                    <a:pt x="936173" y="212853"/>
                    <a:pt x="936173" y="75298"/>
                  </a:cubicBezTo>
                  <a:lnTo>
                    <a:pt x="936173" y="0"/>
                  </a:lnTo>
                  <a:lnTo>
                    <a:pt x="1306287" y="0"/>
                  </a:lnTo>
                  <a:lnTo>
                    <a:pt x="1306287" y="158901"/>
                  </a:lnTo>
                  <a:cubicBezTo>
                    <a:pt x="1306287" y="476335"/>
                    <a:pt x="1048955" y="733667"/>
                    <a:pt x="731521" y="733667"/>
                  </a:cubicBezTo>
                  <a:lnTo>
                    <a:pt x="574766" y="733667"/>
                  </a:lnTo>
                  <a:cubicBezTo>
                    <a:pt x="257332" y="733667"/>
                    <a:pt x="0" y="476335"/>
                    <a:pt x="0" y="1589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29AAA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任意多边形 41"/>
            <p:cNvSpPr/>
            <p:nvPr/>
          </p:nvSpPr>
          <p:spPr>
            <a:xfrm>
              <a:off x="6434518" y="2360024"/>
              <a:ext cx="1306287" cy="914399"/>
            </a:xfrm>
            <a:custGeom>
              <a:avLst/>
              <a:gdLst>
                <a:gd name="connsiteX0" fmla="*/ 574766 w 1306287"/>
                <a:gd name="connsiteY0" fmla="*/ 0 h 914399"/>
                <a:gd name="connsiteX1" fmla="*/ 731521 w 1306287"/>
                <a:gd name="connsiteY1" fmla="*/ 0 h 914399"/>
                <a:gd name="connsiteX2" fmla="*/ 1306287 w 1306287"/>
                <a:gd name="connsiteY2" fmla="*/ 574766 h 914399"/>
                <a:gd name="connsiteX3" fmla="*/ 1306287 w 1306287"/>
                <a:gd name="connsiteY3" fmla="*/ 914399 h 914399"/>
                <a:gd name="connsiteX4" fmla="*/ 936171 w 1306287"/>
                <a:gd name="connsiteY4" fmla="*/ 914399 h 914399"/>
                <a:gd name="connsiteX5" fmla="*/ 936171 w 1306287"/>
                <a:gd name="connsiteY5" fmla="*/ 658369 h 914399"/>
                <a:gd name="connsiteX6" fmla="*/ 687106 w 1306287"/>
                <a:gd name="connsiteY6" fmla="*/ 409304 h 914399"/>
                <a:gd name="connsiteX7" fmla="*/ 619179 w 1306287"/>
                <a:gd name="connsiteY7" fmla="*/ 409304 h 914399"/>
                <a:gd name="connsiteX8" fmla="*/ 370114 w 1306287"/>
                <a:gd name="connsiteY8" fmla="*/ 658369 h 914399"/>
                <a:gd name="connsiteX9" fmla="*/ 370114 w 1306287"/>
                <a:gd name="connsiteY9" fmla="*/ 914399 h 914399"/>
                <a:gd name="connsiteX10" fmla="*/ 0 w 1306287"/>
                <a:gd name="connsiteY10" fmla="*/ 914399 h 914399"/>
                <a:gd name="connsiteX11" fmla="*/ 0 w 1306287"/>
                <a:gd name="connsiteY11" fmla="*/ 574766 h 914399"/>
                <a:gd name="connsiteX12" fmla="*/ 574766 w 1306287"/>
                <a:gd name="connsiteY12" fmla="*/ 0 h 91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914399">
                  <a:moveTo>
                    <a:pt x="574766" y="0"/>
                  </a:moveTo>
                  <a:lnTo>
                    <a:pt x="731521" y="0"/>
                  </a:lnTo>
                  <a:cubicBezTo>
                    <a:pt x="1048955" y="0"/>
                    <a:pt x="1306287" y="257332"/>
                    <a:pt x="1306287" y="574766"/>
                  </a:cubicBezTo>
                  <a:lnTo>
                    <a:pt x="1306287" y="914399"/>
                  </a:lnTo>
                  <a:lnTo>
                    <a:pt x="936171" y="914399"/>
                  </a:lnTo>
                  <a:lnTo>
                    <a:pt x="936171" y="658369"/>
                  </a:lnTo>
                  <a:cubicBezTo>
                    <a:pt x="936171" y="520814"/>
                    <a:pt x="824661" y="409304"/>
                    <a:pt x="687106" y="409304"/>
                  </a:cubicBezTo>
                  <a:lnTo>
                    <a:pt x="619179" y="409304"/>
                  </a:lnTo>
                  <a:cubicBezTo>
                    <a:pt x="481624" y="409304"/>
                    <a:pt x="370114" y="520814"/>
                    <a:pt x="370114" y="658369"/>
                  </a:cubicBezTo>
                  <a:lnTo>
                    <a:pt x="370114" y="914399"/>
                  </a:lnTo>
                  <a:lnTo>
                    <a:pt x="0" y="914399"/>
                  </a:lnTo>
                  <a:lnTo>
                    <a:pt x="0" y="574766"/>
                  </a:lnTo>
                  <a:cubicBezTo>
                    <a:pt x="0" y="257332"/>
                    <a:pt x="257332" y="0"/>
                    <a:pt x="574766" y="0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4554580" y="2360025"/>
              <a:ext cx="1306287" cy="914398"/>
            </a:xfrm>
            <a:custGeom>
              <a:avLst/>
              <a:gdLst>
                <a:gd name="connsiteX0" fmla="*/ 574766 w 1306287"/>
                <a:gd name="connsiteY0" fmla="*/ 0 h 914398"/>
                <a:gd name="connsiteX1" fmla="*/ 731521 w 1306287"/>
                <a:gd name="connsiteY1" fmla="*/ 0 h 914398"/>
                <a:gd name="connsiteX2" fmla="*/ 1306287 w 1306287"/>
                <a:gd name="connsiteY2" fmla="*/ 574766 h 914398"/>
                <a:gd name="connsiteX3" fmla="*/ 1306287 w 1306287"/>
                <a:gd name="connsiteY3" fmla="*/ 914398 h 914398"/>
                <a:gd name="connsiteX4" fmla="*/ 936171 w 1306287"/>
                <a:gd name="connsiteY4" fmla="*/ 914398 h 914398"/>
                <a:gd name="connsiteX5" fmla="*/ 936171 w 1306287"/>
                <a:gd name="connsiteY5" fmla="*/ 658369 h 914398"/>
                <a:gd name="connsiteX6" fmla="*/ 687106 w 1306287"/>
                <a:gd name="connsiteY6" fmla="*/ 409304 h 914398"/>
                <a:gd name="connsiteX7" fmla="*/ 619179 w 1306287"/>
                <a:gd name="connsiteY7" fmla="*/ 409304 h 914398"/>
                <a:gd name="connsiteX8" fmla="*/ 370114 w 1306287"/>
                <a:gd name="connsiteY8" fmla="*/ 658369 h 914398"/>
                <a:gd name="connsiteX9" fmla="*/ 370114 w 1306287"/>
                <a:gd name="connsiteY9" fmla="*/ 914398 h 914398"/>
                <a:gd name="connsiteX10" fmla="*/ 0 w 1306287"/>
                <a:gd name="connsiteY10" fmla="*/ 914398 h 914398"/>
                <a:gd name="connsiteX11" fmla="*/ 0 w 1306287"/>
                <a:gd name="connsiteY11" fmla="*/ 574766 h 914398"/>
                <a:gd name="connsiteX12" fmla="*/ 574766 w 1306287"/>
                <a:gd name="connsiteY12" fmla="*/ 0 h 91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914398">
                  <a:moveTo>
                    <a:pt x="574766" y="0"/>
                  </a:moveTo>
                  <a:lnTo>
                    <a:pt x="731521" y="0"/>
                  </a:lnTo>
                  <a:cubicBezTo>
                    <a:pt x="1048955" y="0"/>
                    <a:pt x="1306287" y="257332"/>
                    <a:pt x="1306287" y="574766"/>
                  </a:cubicBezTo>
                  <a:lnTo>
                    <a:pt x="1306287" y="914398"/>
                  </a:lnTo>
                  <a:lnTo>
                    <a:pt x="936171" y="914398"/>
                  </a:lnTo>
                  <a:lnTo>
                    <a:pt x="936171" y="658369"/>
                  </a:lnTo>
                  <a:cubicBezTo>
                    <a:pt x="936171" y="520814"/>
                    <a:pt x="824661" y="409304"/>
                    <a:pt x="687106" y="409304"/>
                  </a:cubicBezTo>
                  <a:lnTo>
                    <a:pt x="619179" y="409304"/>
                  </a:lnTo>
                  <a:cubicBezTo>
                    <a:pt x="481624" y="409304"/>
                    <a:pt x="370114" y="520814"/>
                    <a:pt x="370114" y="658369"/>
                  </a:cubicBezTo>
                  <a:lnTo>
                    <a:pt x="370114" y="914398"/>
                  </a:lnTo>
                  <a:lnTo>
                    <a:pt x="0" y="914398"/>
                  </a:lnTo>
                  <a:lnTo>
                    <a:pt x="0" y="574766"/>
                  </a:lnTo>
                  <a:cubicBezTo>
                    <a:pt x="0" y="257332"/>
                    <a:pt x="257332" y="0"/>
                    <a:pt x="574766" y="0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innerShdw blurRad="114300" dist="12700" dir="8100000">
                <a:prstClr val="black">
                  <a:alpha val="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4" name="任意多边形 43"/>
          <p:cNvSpPr/>
          <p:nvPr/>
        </p:nvSpPr>
        <p:spPr>
          <a:xfrm>
            <a:off x="0" y="2557531"/>
            <a:ext cx="12192000" cy="2346492"/>
          </a:xfrm>
          <a:custGeom>
            <a:avLst/>
            <a:gdLst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848151"/>
              <a:gd name="connsiteX1" fmla="*/ 3466011 w 12192000"/>
              <a:gd name="connsiteY1" fmla="*/ 879566 h 1848151"/>
              <a:gd name="connsiteX2" fmla="*/ 3779520 w 12192000"/>
              <a:gd name="connsiteY2" fmla="*/ 1297577 h 1848151"/>
              <a:gd name="connsiteX3" fmla="*/ 3779520 w 12192000"/>
              <a:gd name="connsiteY3" fmla="*/ 1759131 h 1848151"/>
              <a:gd name="connsiteX4" fmla="*/ 4728754 w 12192000"/>
              <a:gd name="connsiteY4" fmla="*/ 1759131 h 1848151"/>
              <a:gd name="connsiteX5" fmla="*/ 4728754 w 12192000"/>
              <a:gd name="connsiteY5" fmla="*/ 52251 h 1848151"/>
              <a:gd name="connsiteX6" fmla="*/ 5677989 w 12192000"/>
              <a:gd name="connsiteY6" fmla="*/ 52251 h 1848151"/>
              <a:gd name="connsiteX7" fmla="*/ 5677989 w 12192000"/>
              <a:gd name="connsiteY7" fmla="*/ 714103 h 1848151"/>
              <a:gd name="connsiteX8" fmla="*/ 6583680 w 12192000"/>
              <a:gd name="connsiteY8" fmla="*/ 714103 h 1848151"/>
              <a:gd name="connsiteX9" fmla="*/ 6583680 w 12192000"/>
              <a:gd name="connsiteY9" fmla="*/ 0 h 1848151"/>
              <a:gd name="connsiteX10" fmla="*/ 7515497 w 12192000"/>
              <a:gd name="connsiteY10" fmla="*/ 0 h 1848151"/>
              <a:gd name="connsiteX11" fmla="*/ 7515497 w 12192000"/>
              <a:gd name="connsiteY11" fmla="*/ 1689463 h 1848151"/>
              <a:gd name="connsiteX12" fmla="*/ 8508274 w 12192000"/>
              <a:gd name="connsiteY12" fmla="*/ 1689463 h 1848151"/>
              <a:gd name="connsiteX13" fmla="*/ 8508274 w 12192000"/>
              <a:gd name="connsiteY13" fmla="*/ 1219200 h 1848151"/>
              <a:gd name="connsiteX14" fmla="*/ 8821783 w 12192000"/>
              <a:gd name="connsiteY14" fmla="*/ 879566 h 1848151"/>
              <a:gd name="connsiteX15" fmla="*/ 12192000 w 12192000"/>
              <a:gd name="connsiteY15" fmla="*/ 879566 h 1848151"/>
              <a:gd name="connsiteX0" fmla="*/ 0 w 12192000"/>
              <a:gd name="connsiteY0" fmla="*/ 879566 h 1932962"/>
              <a:gd name="connsiteX1" fmla="*/ 3466011 w 12192000"/>
              <a:gd name="connsiteY1" fmla="*/ 879566 h 1932962"/>
              <a:gd name="connsiteX2" fmla="*/ 3779520 w 12192000"/>
              <a:gd name="connsiteY2" fmla="*/ 1297577 h 1932962"/>
              <a:gd name="connsiteX3" fmla="*/ 3779520 w 12192000"/>
              <a:gd name="connsiteY3" fmla="*/ 1759131 h 1932962"/>
              <a:gd name="connsiteX4" fmla="*/ 4728754 w 12192000"/>
              <a:gd name="connsiteY4" fmla="*/ 1759131 h 1932962"/>
              <a:gd name="connsiteX5" fmla="*/ 4728754 w 12192000"/>
              <a:gd name="connsiteY5" fmla="*/ 52251 h 1932962"/>
              <a:gd name="connsiteX6" fmla="*/ 5677989 w 12192000"/>
              <a:gd name="connsiteY6" fmla="*/ 52251 h 1932962"/>
              <a:gd name="connsiteX7" fmla="*/ 5677989 w 12192000"/>
              <a:gd name="connsiteY7" fmla="*/ 714103 h 1932962"/>
              <a:gd name="connsiteX8" fmla="*/ 6583680 w 12192000"/>
              <a:gd name="connsiteY8" fmla="*/ 714103 h 1932962"/>
              <a:gd name="connsiteX9" fmla="*/ 6583680 w 12192000"/>
              <a:gd name="connsiteY9" fmla="*/ 0 h 1932962"/>
              <a:gd name="connsiteX10" fmla="*/ 7515497 w 12192000"/>
              <a:gd name="connsiteY10" fmla="*/ 0 h 1932962"/>
              <a:gd name="connsiteX11" fmla="*/ 7515497 w 12192000"/>
              <a:gd name="connsiteY11" fmla="*/ 1689463 h 1932962"/>
              <a:gd name="connsiteX12" fmla="*/ 8508274 w 12192000"/>
              <a:gd name="connsiteY12" fmla="*/ 1689463 h 1932962"/>
              <a:gd name="connsiteX13" fmla="*/ 8508274 w 12192000"/>
              <a:gd name="connsiteY13" fmla="*/ 1219200 h 1932962"/>
              <a:gd name="connsiteX14" fmla="*/ 8821783 w 12192000"/>
              <a:gd name="connsiteY14" fmla="*/ 879566 h 1932962"/>
              <a:gd name="connsiteX15" fmla="*/ 12192000 w 12192000"/>
              <a:gd name="connsiteY15" fmla="*/ 879566 h 1932962"/>
              <a:gd name="connsiteX0" fmla="*/ 0 w 12192000"/>
              <a:gd name="connsiteY0" fmla="*/ 1075025 h 2128421"/>
              <a:gd name="connsiteX1" fmla="*/ 3466011 w 12192000"/>
              <a:gd name="connsiteY1" fmla="*/ 1075025 h 2128421"/>
              <a:gd name="connsiteX2" fmla="*/ 3779520 w 12192000"/>
              <a:gd name="connsiteY2" fmla="*/ 1493036 h 2128421"/>
              <a:gd name="connsiteX3" fmla="*/ 3779520 w 12192000"/>
              <a:gd name="connsiteY3" fmla="*/ 1954590 h 2128421"/>
              <a:gd name="connsiteX4" fmla="*/ 4728754 w 12192000"/>
              <a:gd name="connsiteY4" fmla="*/ 1954590 h 2128421"/>
              <a:gd name="connsiteX5" fmla="*/ 4728754 w 12192000"/>
              <a:gd name="connsiteY5" fmla="*/ 247710 h 2128421"/>
              <a:gd name="connsiteX6" fmla="*/ 5677989 w 12192000"/>
              <a:gd name="connsiteY6" fmla="*/ 247710 h 2128421"/>
              <a:gd name="connsiteX7" fmla="*/ 5677989 w 12192000"/>
              <a:gd name="connsiteY7" fmla="*/ 909562 h 2128421"/>
              <a:gd name="connsiteX8" fmla="*/ 6583680 w 12192000"/>
              <a:gd name="connsiteY8" fmla="*/ 909562 h 2128421"/>
              <a:gd name="connsiteX9" fmla="*/ 6583680 w 12192000"/>
              <a:gd name="connsiteY9" fmla="*/ 195459 h 2128421"/>
              <a:gd name="connsiteX10" fmla="*/ 7515497 w 12192000"/>
              <a:gd name="connsiteY10" fmla="*/ 195459 h 2128421"/>
              <a:gd name="connsiteX11" fmla="*/ 7515497 w 12192000"/>
              <a:gd name="connsiteY11" fmla="*/ 1884922 h 2128421"/>
              <a:gd name="connsiteX12" fmla="*/ 8508274 w 12192000"/>
              <a:gd name="connsiteY12" fmla="*/ 1884922 h 2128421"/>
              <a:gd name="connsiteX13" fmla="*/ 8508274 w 12192000"/>
              <a:gd name="connsiteY13" fmla="*/ 1414659 h 2128421"/>
              <a:gd name="connsiteX14" fmla="*/ 8821783 w 12192000"/>
              <a:gd name="connsiteY14" fmla="*/ 1075025 h 2128421"/>
              <a:gd name="connsiteX15" fmla="*/ 12192000 w 12192000"/>
              <a:gd name="connsiteY15" fmla="*/ 1075025 h 2128421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15497 w 12192000"/>
              <a:gd name="connsiteY10" fmla="*/ 359841 h 2346492"/>
              <a:gd name="connsiteX11" fmla="*/ 7515497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41622 w 12192000"/>
              <a:gd name="connsiteY10" fmla="*/ 359841 h 2346492"/>
              <a:gd name="connsiteX11" fmla="*/ 7515497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41622 w 12192000"/>
              <a:gd name="connsiteY10" fmla="*/ 359841 h 2346492"/>
              <a:gd name="connsiteX11" fmla="*/ 7532914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2346492">
                <a:moveTo>
                  <a:pt x="0" y="1239407"/>
                </a:moveTo>
                <a:lnTo>
                  <a:pt x="3466011" y="1239407"/>
                </a:lnTo>
                <a:cubicBezTo>
                  <a:pt x="3692434" y="1256824"/>
                  <a:pt x="3770812" y="1474538"/>
                  <a:pt x="3779520" y="1657418"/>
                </a:cubicBezTo>
                <a:lnTo>
                  <a:pt x="3779520" y="2118972"/>
                </a:lnTo>
                <a:cubicBezTo>
                  <a:pt x="3791131" y="2380229"/>
                  <a:pt x="4734560" y="2319269"/>
                  <a:pt x="4728754" y="2118972"/>
                </a:cubicBezTo>
                <a:lnTo>
                  <a:pt x="4728754" y="412092"/>
                </a:lnTo>
                <a:cubicBezTo>
                  <a:pt x="4731658" y="-145256"/>
                  <a:pt x="5683794" y="-58171"/>
                  <a:pt x="5677989" y="412092"/>
                </a:cubicBezTo>
                <a:lnTo>
                  <a:pt x="5677989" y="1073944"/>
                </a:lnTo>
                <a:cubicBezTo>
                  <a:pt x="5683795" y="1291659"/>
                  <a:pt x="6577875" y="1326492"/>
                  <a:pt x="6583680" y="1073944"/>
                </a:cubicBezTo>
                <a:lnTo>
                  <a:pt x="6583680" y="359841"/>
                </a:lnTo>
                <a:cubicBezTo>
                  <a:pt x="6815909" y="-214925"/>
                  <a:pt x="7527108" y="-14628"/>
                  <a:pt x="7541622" y="359841"/>
                </a:cubicBezTo>
                <a:cubicBezTo>
                  <a:pt x="7538719" y="922995"/>
                  <a:pt x="7535817" y="1486150"/>
                  <a:pt x="7532914" y="2049304"/>
                </a:cubicBezTo>
                <a:cubicBezTo>
                  <a:pt x="7785463" y="2441190"/>
                  <a:pt x="8334102" y="2449898"/>
                  <a:pt x="8508274" y="2049304"/>
                </a:cubicBezTo>
                <a:lnTo>
                  <a:pt x="8508274" y="1579041"/>
                </a:lnTo>
                <a:cubicBezTo>
                  <a:pt x="8516983" y="1387453"/>
                  <a:pt x="8647611" y="1265532"/>
                  <a:pt x="8821783" y="1239407"/>
                </a:cubicBezTo>
                <a:lnTo>
                  <a:pt x="12192000" y="1239407"/>
                </a:lnTo>
              </a:path>
            </a:pathLst>
          </a:custGeom>
          <a:noFill/>
          <a:ln w="190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886750" y="4468358"/>
            <a:ext cx="804438" cy="804438"/>
            <a:chOff x="3886750" y="4468358"/>
            <a:chExt cx="804438" cy="804438"/>
          </a:xfrm>
        </p:grpSpPr>
        <p:sp>
          <p:nvSpPr>
            <p:cNvPr id="46" name="椭圆 45"/>
            <p:cNvSpPr/>
            <p:nvPr/>
          </p:nvSpPr>
          <p:spPr>
            <a:xfrm>
              <a:off x="3886750" y="4468358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4115535" y="4703788"/>
              <a:ext cx="346868" cy="333578"/>
              <a:chOff x="9791183" y="5224434"/>
              <a:chExt cx="645684" cy="62094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8" name="Oval 131"/>
              <p:cNvSpPr>
                <a:spLocks noChangeArrowheads="1"/>
              </p:cNvSpPr>
              <p:nvPr/>
            </p:nvSpPr>
            <p:spPr bwMode="auto">
              <a:xfrm>
                <a:off x="9968746" y="5224434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34"/>
              <p:cNvSpPr>
                <a:spLocks/>
              </p:cNvSpPr>
              <p:nvPr/>
            </p:nvSpPr>
            <p:spPr bwMode="auto">
              <a:xfrm>
                <a:off x="9791183" y="5564604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6685442" y="2012786"/>
            <a:ext cx="804438" cy="804438"/>
            <a:chOff x="6685442" y="2012786"/>
            <a:chExt cx="804438" cy="804438"/>
          </a:xfrm>
        </p:grpSpPr>
        <p:sp>
          <p:nvSpPr>
            <p:cNvPr id="51" name="椭圆 50"/>
            <p:cNvSpPr/>
            <p:nvPr/>
          </p:nvSpPr>
          <p:spPr>
            <a:xfrm>
              <a:off x="6685442" y="2012786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6936367" y="2259075"/>
              <a:ext cx="368698" cy="310742"/>
              <a:chOff x="3526102" y="915987"/>
              <a:chExt cx="560236" cy="472172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53" name="Freeform 5"/>
              <p:cNvSpPr>
                <a:spLocks/>
              </p:cNvSpPr>
              <p:nvPr/>
            </p:nvSpPr>
            <p:spPr bwMode="auto">
              <a:xfrm>
                <a:off x="3526102" y="992809"/>
                <a:ext cx="370992" cy="249202"/>
              </a:xfrm>
              <a:custGeom>
                <a:avLst/>
                <a:gdLst>
                  <a:gd name="T0" fmla="*/ 594 w 594"/>
                  <a:gd name="T1" fmla="*/ 0 h 399"/>
                  <a:gd name="T2" fmla="*/ 0 w 594"/>
                  <a:gd name="T3" fmla="*/ 82 h 399"/>
                  <a:gd name="T4" fmla="*/ 59 w 594"/>
                  <a:gd name="T5" fmla="*/ 399 h 399"/>
                  <a:gd name="T6" fmla="*/ 454 w 594"/>
                  <a:gd name="T7" fmla="*/ 399 h 399"/>
                  <a:gd name="T8" fmla="*/ 594 w 594"/>
                  <a:gd name="T9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4" h="399">
                    <a:moveTo>
                      <a:pt x="594" y="0"/>
                    </a:moveTo>
                    <a:lnTo>
                      <a:pt x="0" y="82"/>
                    </a:lnTo>
                    <a:lnTo>
                      <a:pt x="59" y="399"/>
                    </a:lnTo>
                    <a:lnTo>
                      <a:pt x="454" y="399"/>
                    </a:lnTo>
                    <a:lnTo>
                      <a:pt x="59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6"/>
              <p:cNvSpPr>
                <a:spLocks/>
              </p:cNvSpPr>
              <p:nvPr/>
            </p:nvSpPr>
            <p:spPr bwMode="auto">
              <a:xfrm>
                <a:off x="3569197" y="915987"/>
                <a:ext cx="517141" cy="382234"/>
              </a:xfrm>
              <a:custGeom>
                <a:avLst/>
                <a:gdLst>
                  <a:gd name="T0" fmla="*/ 339 w 350"/>
                  <a:gd name="T1" fmla="*/ 0 h 259"/>
                  <a:gd name="T2" fmla="*/ 271 w 350"/>
                  <a:gd name="T3" fmla="*/ 0 h 259"/>
                  <a:gd name="T4" fmla="*/ 271 w 350"/>
                  <a:gd name="T5" fmla="*/ 0 h 259"/>
                  <a:gd name="T6" fmla="*/ 269 w 350"/>
                  <a:gd name="T7" fmla="*/ 1 h 259"/>
                  <a:gd name="T8" fmla="*/ 267 w 350"/>
                  <a:gd name="T9" fmla="*/ 1 h 259"/>
                  <a:gd name="T10" fmla="*/ 265 w 350"/>
                  <a:gd name="T11" fmla="*/ 2 h 259"/>
                  <a:gd name="T12" fmla="*/ 264 w 350"/>
                  <a:gd name="T13" fmla="*/ 3 h 259"/>
                  <a:gd name="T14" fmla="*/ 263 w 350"/>
                  <a:gd name="T15" fmla="*/ 5 h 259"/>
                  <a:gd name="T16" fmla="*/ 261 w 350"/>
                  <a:gd name="T17" fmla="*/ 7 h 259"/>
                  <a:gd name="T18" fmla="*/ 261 w 350"/>
                  <a:gd name="T19" fmla="*/ 7 h 259"/>
                  <a:gd name="T20" fmla="*/ 176 w 350"/>
                  <a:gd name="T21" fmla="*/ 238 h 259"/>
                  <a:gd name="T22" fmla="*/ 10 w 350"/>
                  <a:gd name="T23" fmla="*/ 238 h 259"/>
                  <a:gd name="T24" fmla="*/ 0 w 350"/>
                  <a:gd name="T25" fmla="*/ 248 h 259"/>
                  <a:gd name="T26" fmla="*/ 10 w 350"/>
                  <a:gd name="T27" fmla="*/ 259 h 259"/>
                  <a:gd name="T28" fmla="*/ 184 w 350"/>
                  <a:gd name="T29" fmla="*/ 259 h 259"/>
                  <a:gd name="T30" fmla="*/ 187 w 350"/>
                  <a:gd name="T31" fmla="*/ 258 h 259"/>
                  <a:gd name="T32" fmla="*/ 188 w 350"/>
                  <a:gd name="T33" fmla="*/ 258 h 259"/>
                  <a:gd name="T34" fmla="*/ 191 w 350"/>
                  <a:gd name="T35" fmla="*/ 256 h 259"/>
                  <a:gd name="T36" fmla="*/ 191 w 350"/>
                  <a:gd name="T37" fmla="*/ 255 h 259"/>
                  <a:gd name="T38" fmla="*/ 193 w 350"/>
                  <a:gd name="T39" fmla="*/ 253 h 259"/>
                  <a:gd name="T40" fmla="*/ 194 w 350"/>
                  <a:gd name="T41" fmla="*/ 252 h 259"/>
                  <a:gd name="T42" fmla="*/ 194 w 350"/>
                  <a:gd name="T43" fmla="*/ 252 h 259"/>
                  <a:gd name="T44" fmla="*/ 279 w 350"/>
                  <a:gd name="T45" fmla="*/ 21 h 259"/>
                  <a:gd name="T46" fmla="*/ 339 w 350"/>
                  <a:gd name="T47" fmla="*/ 21 h 259"/>
                  <a:gd name="T48" fmla="*/ 350 w 350"/>
                  <a:gd name="T49" fmla="*/ 11 h 259"/>
                  <a:gd name="T50" fmla="*/ 339 w 350"/>
                  <a:gd name="T51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0" h="259">
                    <a:moveTo>
                      <a:pt x="339" y="0"/>
                    </a:move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0" y="0"/>
                      <a:pt x="269" y="1"/>
                      <a:pt x="269" y="1"/>
                    </a:cubicBezTo>
                    <a:cubicBezTo>
                      <a:pt x="268" y="1"/>
                      <a:pt x="267" y="1"/>
                      <a:pt x="267" y="1"/>
                    </a:cubicBezTo>
                    <a:cubicBezTo>
                      <a:pt x="266" y="1"/>
                      <a:pt x="266" y="2"/>
                      <a:pt x="265" y="2"/>
                    </a:cubicBezTo>
                    <a:cubicBezTo>
                      <a:pt x="265" y="3"/>
                      <a:pt x="264" y="3"/>
                      <a:pt x="264" y="3"/>
                    </a:cubicBezTo>
                    <a:cubicBezTo>
                      <a:pt x="263" y="4"/>
                      <a:pt x="263" y="4"/>
                      <a:pt x="263" y="5"/>
                    </a:cubicBezTo>
                    <a:cubicBezTo>
                      <a:pt x="262" y="6"/>
                      <a:pt x="262" y="6"/>
                      <a:pt x="261" y="7"/>
                    </a:cubicBezTo>
                    <a:cubicBezTo>
                      <a:pt x="261" y="7"/>
                      <a:pt x="261" y="7"/>
                      <a:pt x="261" y="7"/>
                    </a:cubicBezTo>
                    <a:cubicBezTo>
                      <a:pt x="176" y="238"/>
                      <a:pt x="176" y="238"/>
                      <a:pt x="176" y="238"/>
                    </a:cubicBezTo>
                    <a:cubicBezTo>
                      <a:pt x="10" y="238"/>
                      <a:pt x="10" y="238"/>
                      <a:pt x="10" y="238"/>
                    </a:cubicBezTo>
                    <a:cubicBezTo>
                      <a:pt x="4" y="238"/>
                      <a:pt x="0" y="243"/>
                      <a:pt x="0" y="248"/>
                    </a:cubicBezTo>
                    <a:cubicBezTo>
                      <a:pt x="0" y="254"/>
                      <a:pt x="4" y="259"/>
                      <a:pt x="10" y="259"/>
                    </a:cubicBezTo>
                    <a:cubicBezTo>
                      <a:pt x="184" y="259"/>
                      <a:pt x="184" y="259"/>
                      <a:pt x="184" y="259"/>
                    </a:cubicBezTo>
                    <a:cubicBezTo>
                      <a:pt x="185" y="259"/>
                      <a:pt x="186" y="259"/>
                      <a:pt x="187" y="258"/>
                    </a:cubicBezTo>
                    <a:cubicBezTo>
                      <a:pt x="188" y="258"/>
                      <a:pt x="188" y="258"/>
                      <a:pt x="188" y="258"/>
                    </a:cubicBezTo>
                    <a:cubicBezTo>
                      <a:pt x="189" y="257"/>
                      <a:pt x="190" y="257"/>
                      <a:pt x="191" y="256"/>
                    </a:cubicBezTo>
                    <a:cubicBezTo>
                      <a:pt x="191" y="256"/>
                      <a:pt x="191" y="256"/>
                      <a:pt x="191" y="255"/>
                    </a:cubicBezTo>
                    <a:cubicBezTo>
                      <a:pt x="192" y="255"/>
                      <a:pt x="193" y="254"/>
                      <a:pt x="193" y="253"/>
                    </a:cubicBezTo>
                    <a:cubicBezTo>
                      <a:pt x="193" y="253"/>
                      <a:pt x="193" y="253"/>
                      <a:pt x="194" y="252"/>
                    </a:cubicBezTo>
                    <a:cubicBezTo>
                      <a:pt x="194" y="252"/>
                      <a:pt x="194" y="252"/>
                      <a:pt x="194" y="252"/>
                    </a:cubicBezTo>
                    <a:cubicBezTo>
                      <a:pt x="279" y="21"/>
                      <a:pt x="279" y="21"/>
                      <a:pt x="279" y="21"/>
                    </a:cubicBezTo>
                    <a:cubicBezTo>
                      <a:pt x="339" y="21"/>
                      <a:pt x="339" y="21"/>
                      <a:pt x="339" y="21"/>
                    </a:cubicBezTo>
                    <a:cubicBezTo>
                      <a:pt x="345" y="21"/>
                      <a:pt x="350" y="17"/>
                      <a:pt x="350" y="11"/>
                    </a:cubicBezTo>
                    <a:cubicBezTo>
                      <a:pt x="350" y="5"/>
                      <a:pt x="345" y="0"/>
                      <a:pt x="3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Oval 7"/>
              <p:cNvSpPr>
                <a:spLocks noChangeArrowheads="1"/>
              </p:cNvSpPr>
              <p:nvPr/>
            </p:nvSpPr>
            <p:spPr bwMode="auto">
              <a:xfrm>
                <a:off x="358668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Oval 8"/>
              <p:cNvSpPr>
                <a:spLocks noChangeArrowheads="1"/>
              </p:cNvSpPr>
              <p:nvPr/>
            </p:nvSpPr>
            <p:spPr bwMode="auto">
              <a:xfrm>
                <a:off x="377280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7644498" y="4468358"/>
            <a:ext cx="804438" cy="804438"/>
            <a:chOff x="7644498" y="4468358"/>
            <a:chExt cx="804438" cy="804438"/>
          </a:xfrm>
        </p:grpSpPr>
        <p:sp>
          <p:nvSpPr>
            <p:cNvPr id="58" name="椭圆 57"/>
            <p:cNvSpPr/>
            <p:nvPr/>
          </p:nvSpPr>
          <p:spPr>
            <a:xfrm>
              <a:off x="7644498" y="4468358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7922868" y="4703788"/>
              <a:ext cx="247698" cy="316775"/>
              <a:chOff x="1605186" y="572440"/>
              <a:chExt cx="563562" cy="720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0" name="Freeform 32"/>
              <p:cNvSpPr>
                <a:spLocks/>
              </p:cNvSpPr>
              <p:nvPr/>
            </p:nvSpPr>
            <p:spPr bwMode="auto">
              <a:xfrm>
                <a:off x="1814736" y="57244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33"/>
              <p:cNvSpPr>
                <a:spLocks/>
              </p:cNvSpPr>
              <p:nvPr/>
            </p:nvSpPr>
            <p:spPr bwMode="auto">
              <a:xfrm>
                <a:off x="1605186" y="101217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34"/>
              <p:cNvSpPr>
                <a:spLocks/>
              </p:cNvSpPr>
              <p:nvPr/>
            </p:nvSpPr>
            <p:spPr bwMode="auto">
              <a:xfrm>
                <a:off x="2025873" y="80421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5748435" y="3469171"/>
            <a:ext cx="804438" cy="804438"/>
            <a:chOff x="5748435" y="3469171"/>
            <a:chExt cx="804438" cy="804438"/>
          </a:xfrm>
        </p:grpSpPr>
        <p:sp>
          <p:nvSpPr>
            <p:cNvPr id="64" name="椭圆 63"/>
            <p:cNvSpPr/>
            <p:nvPr/>
          </p:nvSpPr>
          <p:spPr>
            <a:xfrm>
              <a:off x="5748435" y="3469171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6013024" y="3740826"/>
              <a:ext cx="283976" cy="281047"/>
              <a:chOff x="6967126" y="4092464"/>
              <a:chExt cx="453105" cy="44843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6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4805504" y="2012786"/>
            <a:ext cx="804438" cy="804438"/>
            <a:chOff x="4805504" y="2012786"/>
            <a:chExt cx="804438" cy="804438"/>
          </a:xfrm>
        </p:grpSpPr>
        <p:sp>
          <p:nvSpPr>
            <p:cNvPr id="69" name="椭圆 68"/>
            <p:cNvSpPr/>
            <p:nvPr/>
          </p:nvSpPr>
          <p:spPr>
            <a:xfrm>
              <a:off x="4805504" y="2012786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061517" y="2277874"/>
              <a:ext cx="292412" cy="279657"/>
              <a:chOff x="1004888" y="993775"/>
              <a:chExt cx="2438400" cy="2332038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1" name="Freeform 25"/>
              <p:cNvSpPr>
                <a:spLocks/>
              </p:cNvSpPr>
              <p:nvPr/>
            </p:nvSpPr>
            <p:spPr bwMode="auto">
              <a:xfrm>
                <a:off x="1898651" y="2670175"/>
                <a:ext cx="655638" cy="655638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任意多边形 71"/>
              <p:cNvSpPr>
                <a:spLocks noChangeArrowheads="1"/>
              </p:cNvSpPr>
              <p:nvPr/>
            </p:nvSpPr>
            <p:spPr bwMode="auto">
              <a:xfrm>
                <a:off x="1004888" y="993775"/>
                <a:ext cx="2438400" cy="1774825"/>
              </a:xfrm>
              <a:custGeom>
                <a:avLst/>
                <a:gdLst>
                  <a:gd name="connsiteX0" fmla="*/ 290196 w 2438400"/>
                  <a:gd name="connsiteY0" fmla="*/ 0 h 1774825"/>
                  <a:gd name="connsiteX1" fmla="*/ 2151973 w 2438400"/>
                  <a:gd name="connsiteY1" fmla="*/ 0 h 1774825"/>
                  <a:gd name="connsiteX2" fmla="*/ 2438400 w 2438400"/>
                  <a:gd name="connsiteY2" fmla="*/ 286384 h 1774825"/>
                  <a:gd name="connsiteX3" fmla="*/ 2438400 w 2438400"/>
                  <a:gd name="connsiteY3" fmla="*/ 1484673 h 1774825"/>
                  <a:gd name="connsiteX4" fmla="*/ 2151973 w 2438400"/>
                  <a:gd name="connsiteY4" fmla="*/ 1774825 h 1774825"/>
                  <a:gd name="connsiteX5" fmla="*/ 290196 w 2438400"/>
                  <a:gd name="connsiteY5" fmla="*/ 1774825 h 1774825"/>
                  <a:gd name="connsiteX6" fmla="*/ 0 w 2438400"/>
                  <a:gd name="connsiteY6" fmla="*/ 1484673 h 1774825"/>
                  <a:gd name="connsiteX7" fmla="*/ 0 w 2438400"/>
                  <a:gd name="connsiteY7" fmla="*/ 286384 h 1774825"/>
                  <a:gd name="connsiteX8" fmla="*/ 290196 w 2438400"/>
                  <a:gd name="connsiteY8" fmla="*/ 0 h 1774825"/>
                  <a:gd name="connsiteX9" fmla="*/ 471488 w 2438400"/>
                  <a:gd name="connsiteY9" fmla="*/ 425450 h 1774825"/>
                  <a:gd name="connsiteX10" fmla="*/ 471488 w 2438400"/>
                  <a:gd name="connsiteY10" fmla="*/ 598488 h 1774825"/>
                  <a:gd name="connsiteX11" fmla="*/ 1971676 w 2438400"/>
                  <a:gd name="connsiteY11" fmla="*/ 598488 h 1774825"/>
                  <a:gd name="connsiteX12" fmla="*/ 1971676 w 2438400"/>
                  <a:gd name="connsiteY12" fmla="*/ 425450 h 1774825"/>
                  <a:gd name="connsiteX13" fmla="*/ 471488 w 2438400"/>
                  <a:gd name="connsiteY13" fmla="*/ 425450 h 1774825"/>
                  <a:gd name="connsiteX14" fmla="*/ 471488 w 2438400"/>
                  <a:gd name="connsiteY14" fmla="*/ 801688 h 1774825"/>
                  <a:gd name="connsiteX15" fmla="*/ 471488 w 2438400"/>
                  <a:gd name="connsiteY15" fmla="*/ 971551 h 1774825"/>
                  <a:gd name="connsiteX16" fmla="*/ 1971676 w 2438400"/>
                  <a:gd name="connsiteY16" fmla="*/ 971551 h 1774825"/>
                  <a:gd name="connsiteX17" fmla="*/ 1971676 w 2438400"/>
                  <a:gd name="connsiteY17" fmla="*/ 801688 h 1774825"/>
                  <a:gd name="connsiteX18" fmla="*/ 471488 w 2438400"/>
                  <a:gd name="connsiteY18" fmla="*/ 801688 h 1774825"/>
                  <a:gd name="connsiteX19" fmla="*/ 471488 w 2438400"/>
                  <a:gd name="connsiteY19" fmla="*/ 1174750 h 1774825"/>
                  <a:gd name="connsiteX20" fmla="*/ 471488 w 2438400"/>
                  <a:gd name="connsiteY20" fmla="*/ 1347788 h 1774825"/>
                  <a:gd name="connsiteX21" fmla="*/ 1971676 w 2438400"/>
                  <a:gd name="connsiteY21" fmla="*/ 1347788 h 1774825"/>
                  <a:gd name="connsiteX22" fmla="*/ 1971676 w 2438400"/>
                  <a:gd name="connsiteY22" fmla="*/ 1174750 h 1774825"/>
                  <a:gd name="connsiteX23" fmla="*/ 471488 w 2438400"/>
                  <a:gd name="connsiteY23" fmla="*/ 1174750 h 177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3" name="文本框 72"/>
          <p:cNvSpPr txBox="1"/>
          <p:nvPr/>
        </p:nvSpPr>
        <p:spPr>
          <a:xfrm>
            <a:off x="1985214" y="1347391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协调</a:t>
            </a:r>
            <a:endParaRPr lang="en-US" altLang="zh-CN" sz="2800" b="1" dirty="0">
              <a:solidFill>
                <a:prstClr val="white">
                  <a:lumMod val="50000"/>
                </a:prstClr>
              </a:solidFill>
            </a:endParaRPr>
          </a:p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奋斗目标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815442" y="1316099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协调</a:t>
            </a:r>
            <a:endParaRPr lang="en-US" altLang="zh-CN" sz="2800" b="1" dirty="0">
              <a:solidFill>
                <a:prstClr val="white">
                  <a:lumMod val="50000"/>
                </a:prstClr>
              </a:solidFill>
            </a:endParaRPr>
          </a:p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思想认识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9283938" y="5686696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</a:rPr>
              <a:t>协调</a:t>
            </a:r>
            <a:endParaRPr lang="en-US" altLang="zh-CN" sz="2800" b="1" dirty="0">
              <a:solidFill>
                <a:srgbClr val="029BAB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029BAB"/>
                </a:solidFill>
              </a:rPr>
              <a:t>政策措施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1467928" y="5686697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29BAB"/>
                </a:solidFill>
              </a:rPr>
              <a:t>协调</a:t>
            </a:r>
            <a:endParaRPr lang="en-US" altLang="zh-CN" sz="2800" b="1" dirty="0">
              <a:solidFill>
                <a:srgbClr val="029BAB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029BAB"/>
                </a:solidFill>
              </a:rPr>
              <a:t>工作计划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365163" y="5499892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协调</a:t>
            </a:r>
            <a:endParaRPr lang="en-US" altLang="zh-CN" sz="2800" b="1" dirty="0">
              <a:solidFill>
                <a:prstClr val="white">
                  <a:lumMod val="50000"/>
                </a:prstClr>
              </a:solidFill>
            </a:endParaRPr>
          </a:p>
          <a:p>
            <a:pPr algn="ctr"/>
            <a:r>
              <a:rPr lang="zh-CN" altLang="en-US" sz="2800" b="1" dirty="0">
                <a:solidFill>
                  <a:prstClr val="white">
                    <a:lumMod val="50000"/>
                  </a:prstClr>
                </a:solidFill>
              </a:rPr>
              <a:t>职权关系</a:t>
            </a:r>
          </a:p>
        </p:txBody>
      </p:sp>
    </p:spTree>
    <p:extLst>
      <p:ext uri="{BB962C8B-B14F-4D97-AF65-F5344CB8AC3E}">
        <p14:creationId xmlns:p14="http://schemas.microsoft.com/office/powerpoint/2010/main" xmlns="" val="41350104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11000">
        <p15:prstTrans prst="pageCurlDouble"/>
      </p:transition>
    </mc:Choice>
    <mc:Fallback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4" grpId="0" animBg="1"/>
      <p:bldP spid="35" grpId="0" animBg="1"/>
      <p:bldP spid="36" grpId="0" animBg="1"/>
      <p:bldP spid="37" grpId="0" animBg="1"/>
      <p:bldP spid="73" grpId="0"/>
      <p:bldP spid="74" grpId="0"/>
      <p:bldP spid="75" grpId="0"/>
      <p:bldP spid="76" grpId="0"/>
      <p:bldP spid="7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团队合作 </a:t>
            </a:r>
            <a:r>
              <a:rPr lang="en-US" altLang="zh-CN" dirty="0"/>
              <a:t>| Teamwork</a:t>
            </a:r>
            <a:endParaRPr lang="zh-CN" altLang="en-US" dirty="0"/>
          </a:p>
        </p:txBody>
      </p:sp>
      <p:sp>
        <p:nvSpPr>
          <p:cNvPr id="97" name="矩形 96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TextBox 370"/>
          <p:cNvSpPr txBox="1"/>
          <p:nvPr/>
        </p:nvSpPr>
        <p:spPr>
          <a:xfrm>
            <a:off x="7615636" y="2475394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 smtClean="0">
                <a:solidFill>
                  <a:srgbClr val="029BAB"/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zh-CN" altLang="en-US" sz="5400" b="1" dirty="0">
              <a:solidFill>
                <a:srgbClr val="029BAB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0" name="TextBox 372"/>
          <p:cNvSpPr txBox="1"/>
          <p:nvPr/>
        </p:nvSpPr>
        <p:spPr>
          <a:xfrm>
            <a:off x="1094142" y="2405194"/>
            <a:ext cx="1723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29BAB"/>
                </a:solidFill>
              </a:rPr>
              <a:t>表达与沟通</a:t>
            </a:r>
          </a:p>
        </p:txBody>
      </p:sp>
      <p:sp>
        <p:nvSpPr>
          <p:cNvPr id="101" name="TextBox 373"/>
          <p:cNvSpPr txBox="1"/>
          <p:nvPr/>
        </p:nvSpPr>
        <p:spPr>
          <a:xfrm>
            <a:off x="2234655" y="577489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29BAB"/>
                </a:solidFill>
              </a:rPr>
              <a:t>保持宽容与合作</a:t>
            </a:r>
          </a:p>
        </p:txBody>
      </p:sp>
      <p:sp>
        <p:nvSpPr>
          <p:cNvPr id="102" name="TextBox 374"/>
          <p:cNvSpPr txBox="1"/>
          <p:nvPr/>
        </p:nvSpPr>
        <p:spPr>
          <a:xfrm>
            <a:off x="4718923" y="46489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29BAB"/>
                </a:solidFill>
              </a:rPr>
              <a:t>全局观念</a:t>
            </a:r>
          </a:p>
        </p:txBody>
      </p:sp>
      <p:sp>
        <p:nvSpPr>
          <p:cNvPr id="103" name="TextBox 375"/>
          <p:cNvSpPr txBox="1"/>
          <p:nvPr/>
        </p:nvSpPr>
        <p:spPr>
          <a:xfrm>
            <a:off x="4225109" y="285967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prstClr val="white">
                    <a:lumMod val="50000"/>
                  </a:prstClr>
                </a:solidFill>
              </a:rPr>
              <a:t>敬业的品质</a:t>
            </a:r>
          </a:p>
        </p:txBody>
      </p:sp>
      <p:sp>
        <p:nvSpPr>
          <p:cNvPr id="104" name="TextBox 376"/>
          <p:cNvSpPr txBox="1"/>
          <p:nvPr/>
        </p:nvSpPr>
        <p:spPr>
          <a:xfrm>
            <a:off x="657180" y="4157958"/>
            <a:ext cx="1415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prstClr val="white">
                    <a:lumMod val="50000"/>
                  </a:prstClr>
                </a:solidFill>
              </a:rPr>
              <a:t>做事主动</a:t>
            </a:r>
          </a:p>
        </p:txBody>
      </p:sp>
      <p:grpSp>
        <p:nvGrpSpPr>
          <p:cNvPr id="105" name="组合 104"/>
          <p:cNvGrpSpPr/>
          <p:nvPr/>
        </p:nvGrpSpPr>
        <p:grpSpPr>
          <a:xfrm>
            <a:off x="2671446" y="2924701"/>
            <a:ext cx="1302476" cy="13024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6" name="同心圆 10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7" name="椭圆 10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08" name="椭圆 107"/>
          <p:cNvSpPr/>
          <p:nvPr/>
        </p:nvSpPr>
        <p:spPr>
          <a:xfrm>
            <a:off x="1537855" y="4674425"/>
            <a:ext cx="969388" cy="969388"/>
          </a:xfrm>
          <a:prstGeom prst="ellipse">
            <a:avLst/>
          </a:prstGeom>
          <a:solidFill>
            <a:srgbClr val="029BAB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4573757" y="4203627"/>
            <a:ext cx="366369" cy="366369"/>
          </a:xfrm>
          <a:prstGeom prst="ellipse">
            <a:avLst/>
          </a:prstGeom>
          <a:solidFill>
            <a:srgbClr val="029BAB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0" name="组合 109"/>
          <p:cNvGrpSpPr/>
          <p:nvPr/>
        </p:nvGrpSpPr>
        <p:grpSpPr>
          <a:xfrm>
            <a:off x="5272491" y="333062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1" name="同心圆 1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2" name="椭圆 1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703414" y="5774892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4" name="同心圆 1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5" name="椭圆 1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336279" y="3673081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7" name="同心圆 1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8" name="椭圆 11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19" name="椭圆 118"/>
          <p:cNvSpPr/>
          <p:nvPr/>
        </p:nvSpPr>
        <p:spPr>
          <a:xfrm>
            <a:off x="4484670" y="2338282"/>
            <a:ext cx="366369" cy="366369"/>
          </a:xfrm>
          <a:prstGeom prst="ellipse">
            <a:avLst/>
          </a:prstGeom>
          <a:solidFill>
            <a:srgbClr val="83838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5453116" y="5808395"/>
            <a:ext cx="183185" cy="183185"/>
          </a:xfrm>
          <a:prstGeom prst="ellipse">
            <a:avLst/>
          </a:prstGeom>
          <a:solidFill>
            <a:srgbClr val="83838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1" name="组合 120"/>
          <p:cNvGrpSpPr/>
          <p:nvPr/>
        </p:nvGrpSpPr>
        <p:grpSpPr>
          <a:xfrm>
            <a:off x="3816859" y="4725571"/>
            <a:ext cx="850995" cy="85099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同心圆 1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24" name="椭圆 123"/>
          <p:cNvSpPr/>
          <p:nvPr/>
        </p:nvSpPr>
        <p:spPr>
          <a:xfrm>
            <a:off x="2840000" y="1986559"/>
            <a:ext cx="366369" cy="366369"/>
          </a:xfrm>
          <a:prstGeom prst="ellipse">
            <a:avLst/>
          </a:prstGeom>
          <a:solidFill>
            <a:srgbClr val="029BAB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3725266" y="4455731"/>
            <a:ext cx="183185" cy="183185"/>
          </a:xfrm>
          <a:prstGeom prst="ellipse">
            <a:avLst/>
          </a:prstGeom>
          <a:solidFill>
            <a:srgbClr val="83838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TextBox 410"/>
          <p:cNvSpPr txBox="1"/>
          <p:nvPr/>
        </p:nvSpPr>
        <p:spPr>
          <a:xfrm>
            <a:off x="6879534" y="3858817"/>
            <a:ext cx="46085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建立在团队的基础之上，发挥团队精神、互补互助以达到团队最大工作效率的能力。对于团队的成员来说，不仅要有个人能力，更要有在不同的位置上各尽所能、与其他成员协调合作的能力。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33444584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5000">
        <p15:prstTrans prst="pageCurlDoubl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75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0" grpId="0"/>
      <p:bldP spid="101" grpId="0"/>
      <p:bldP spid="102" grpId="0"/>
      <p:bldP spid="103" grpId="0"/>
      <p:bldP spid="104" grpId="0"/>
      <p:bldP spid="108" grpId="0" animBg="1"/>
      <p:bldP spid="109" grpId="0" animBg="1"/>
      <p:bldP spid="119" grpId="0" animBg="1"/>
      <p:bldP spid="120" grpId="0" animBg="1"/>
      <p:bldP spid="124" grpId="0" animBg="1"/>
      <p:bldP spid="125" grpId="0" animBg="1"/>
      <p:bldP spid="1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7480367" y="1371916"/>
            <a:ext cx="3479325" cy="684000"/>
            <a:chOff x="7314113" y="1330352"/>
            <a:chExt cx="3479325" cy="684000"/>
          </a:xfrm>
        </p:grpSpPr>
        <p:sp>
          <p:nvSpPr>
            <p:cNvPr id="43" name="圆角矩形 42"/>
            <p:cNvSpPr/>
            <p:nvPr/>
          </p:nvSpPr>
          <p:spPr>
            <a:xfrm>
              <a:off x="7314113" y="1330352"/>
              <a:ext cx="3479325" cy="684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6200000" scaled="0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TextBox 35"/>
            <p:cNvSpPr txBox="1"/>
            <p:nvPr/>
          </p:nvSpPr>
          <p:spPr>
            <a:xfrm>
              <a:off x="8370779" y="1407086"/>
              <a:ext cx="20882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个人简介</a:t>
              </a:r>
              <a:endPara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480366" y="2674429"/>
            <a:ext cx="3479325" cy="684000"/>
            <a:chOff x="7314112" y="2632865"/>
            <a:chExt cx="3479325" cy="684000"/>
          </a:xfrm>
        </p:grpSpPr>
        <p:sp>
          <p:nvSpPr>
            <p:cNvPr id="46" name="圆角矩形 45"/>
            <p:cNvSpPr/>
            <p:nvPr/>
          </p:nvSpPr>
          <p:spPr>
            <a:xfrm>
              <a:off x="7314112" y="2632865"/>
              <a:ext cx="3479325" cy="684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6200000" scaled="0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TextBox 36"/>
            <p:cNvSpPr txBox="1"/>
            <p:nvPr/>
          </p:nvSpPr>
          <p:spPr>
            <a:xfrm>
              <a:off x="8370778" y="2713255"/>
              <a:ext cx="18162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岗位认知</a:t>
              </a:r>
              <a:endPara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480365" y="4028701"/>
            <a:ext cx="3479325" cy="684000"/>
            <a:chOff x="7314111" y="3987137"/>
            <a:chExt cx="3479325" cy="684000"/>
          </a:xfrm>
        </p:grpSpPr>
        <p:sp>
          <p:nvSpPr>
            <p:cNvPr id="50" name="圆角矩形 49"/>
            <p:cNvSpPr/>
            <p:nvPr/>
          </p:nvSpPr>
          <p:spPr>
            <a:xfrm>
              <a:off x="7314111" y="3987137"/>
              <a:ext cx="3479325" cy="684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6200000" scaled="0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TextBox 37"/>
            <p:cNvSpPr txBox="1"/>
            <p:nvPr/>
          </p:nvSpPr>
          <p:spPr>
            <a:xfrm>
              <a:off x="8370777" y="4063552"/>
              <a:ext cx="20882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胜任能力</a:t>
              </a:r>
              <a:endPara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475859" y="5319954"/>
            <a:ext cx="3479325" cy="684000"/>
            <a:chOff x="7309605" y="5278390"/>
            <a:chExt cx="3479325" cy="684000"/>
          </a:xfrm>
        </p:grpSpPr>
        <p:sp>
          <p:nvSpPr>
            <p:cNvPr id="53" name="圆角矩形 52"/>
            <p:cNvSpPr/>
            <p:nvPr/>
          </p:nvSpPr>
          <p:spPr>
            <a:xfrm>
              <a:off x="7309605" y="5278390"/>
              <a:ext cx="3479325" cy="684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6200000" scaled="0"/>
            </a:gradFill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TextBox 38"/>
            <p:cNvSpPr txBox="1"/>
            <p:nvPr/>
          </p:nvSpPr>
          <p:spPr>
            <a:xfrm>
              <a:off x="8370777" y="5363259"/>
              <a:ext cx="20882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工作规划</a:t>
              </a:r>
              <a:endPara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5" name="圆角矩形 54"/>
          <p:cNvSpPr/>
          <p:nvPr/>
        </p:nvSpPr>
        <p:spPr>
          <a:xfrm>
            <a:off x="785285" y="1000209"/>
            <a:ext cx="4498660" cy="1224115"/>
          </a:xfrm>
          <a:prstGeom prst="roundRect">
            <a:avLst>
              <a:gd name="adj" fmla="val 50000"/>
            </a:avLst>
          </a:prstGeom>
          <a:solidFill>
            <a:srgbClr val="029BAB"/>
          </a:solidFill>
          <a:ln>
            <a:noFill/>
          </a:ln>
          <a:effectLst>
            <a:outerShdw blurRad="1524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 rot="2708570">
            <a:off x="4201143" y="1282084"/>
            <a:ext cx="660364" cy="660364"/>
          </a:xfrm>
          <a:custGeom>
            <a:avLst/>
            <a:gdLst>
              <a:gd name="connsiteX0" fmla="*/ 460887 w 914400"/>
              <a:gd name="connsiteY0" fmla="*/ 132735 h 914400"/>
              <a:gd name="connsiteX1" fmla="*/ 140109 w 914400"/>
              <a:gd name="connsiteY1" fmla="*/ 453513 h 914400"/>
              <a:gd name="connsiteX2" fmla="*/ 460887 w 914400"/>
              <a:gd name="connsiteY2" fmla="*/ 774291 h 914400"/>
              <a:gd name="connsiteX3" fmla="*/ 781665 w 914400"/>
              <a:gd name="connsiteY3" fmla="*/ 453513 h 914400"/>
              <a:gd name="connsiteX4" fmla="*/ 460887 w 914400"/>
              <a:gd name="connsiteY4" fmla="*/ 132735 h 914400"/>
              <a:gd name="connsiteX5" fmla="*/ 457200 w 914400"/>
              <a:gd name="connsiteY5" fmla="*/ 0 h 914400"/>
              <a:gd name="connsiteX6" fmla="*/ 914400 w 914400"/>
              <a:gd name="connsiteY6" fmla="*/ 0 h 914400"/>
              <a:gd name="connsiteX7" fmla="*/ 914400 w 914400"/>
              <a:gd name="connsiteY7" fmla="*/ 457200 h 914400"/>
              <a:gd name="connsiteX8" fmla="*/ 457200 w 914400"/>
              <a:gd name="connsiteY8" fmla="*/ 914400 h 914400"/>
              <a:gd name="connsiteX9" fmla="*/ 0 w 914400"/>
              <a:gd name="connsiteY9" fmla="*/ 457200 h 914400"/>
              <a:gd name="connsiteX10" fmla="*/ 457200 w 914400"/>
              <a:gd name="connsiteY10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914400">
                <a:moveTo>
                  <a:pt x="460887" y="132735"/>
                </a:moveTo>
                <a:cubicBezTo>
                  <a:pt x="283726" y="132735"/>
                  <a:pt x="140109" y="276352"/>
                  <a:pt x="140109" y="453513"/>
                </a:cubicBezTo>
                <a:cubicBezTo>
                  <a:pt x="140109" y="630674"/>
                  <a:pt x="283726" y="774291"/>
                  <a:pt x="460887" y="774291"/>
                </a:cubicBezTo>
                <a:cubicBezTo>
                  <a:pt x="638048" y="774291"/>
                  <a:pt x="781665" y="630674"/>
                  <a:pt x="781665" y="453513"/>
                </a:cubicBezTo>
                <a:cubicBezTo>
                  <a:pt x="781665" y="276352"/>
                  <a:pt x="638048" y="132735"/>
                  <a:pt x="460887" y="132735"/>
                </a:cubicBezTo>
                <a:close/>
                <a:moveTo>
                  <a:pt x="457200" y="0"/>
                </a:moveTo>
                <a:lnTo>
                  <a:pt x="914400" y="0"/>
                </a:ln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cubicBezTo>
                  <a:pt x="204695" y="914400"/>
                  <a:pt x="0" y="709705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gradFill>
            <a:gsLst>
              <a:gs pos="0">
                <a:sysClr val="window" lastClr="FFFFFF"/>
              </a:gs>
              <a:gs pos="100000">
                <a:srgbClr val="D4D4D4"/>
              </a:gs>
            </a:gsLst>
            <a:lin ang="132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1039139" y="3794275"/>
            <a:ext cx="2064922" cy="2065202"/>
            <a:chOff x="1129232" y="711771"/>
            <a:chExt cx="1228944" cy="1228944"/>
          </a:xfrm>
        </p:grpSpPr>
        <p:grpSp>
          <p:nvGrpSpPr>
            <p:cNvPr id="86" name="组合 85"/>
            <p:cNvGrpSpPr/>
            <p:nvPr/>
          </p:nvGrpSpPr>
          <p:grpSpPr>
            <a:xfrm flipH="1">
              <a:off x="1129232" y="711771"/>
              <a:ext cx="1228944" cy="1228944"/>
              <a:chOff x="2848131" y="1860029"/>
              <a:chExt cx="3807502" cy="3807502"/>
            </a:xfrm>
          </p:grpSpPr>
          <p:sp>
            <p:nvSpPr>
              <p:cNvPr id="88" name="椭圆 87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1218804">
                  <a:defRPr/>
                </a:pPr>
                <a:endParaRPr lang="zh-CN" altLang="en-US" sz="6665" kern="0">
                  <a:solidFill>
                    <a:sysClr val="window" lastClr="FFFFFF"/>
                  </a:solidFill>
                  <a:latin typeface="Agency FB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18804">
                  <a:defRPr/>
                </a:pPr>
                <a:endParaRPr lang="zh-CN" altLang="en-US" sz="6665" kern="0">
                  <a:solidFill>
                    <a:sysClr val="window" lastClr="FFFFFF"/>
                  </a:solidFill>
                  <a:latin typeface="Agency FB"/>
                </a:endParaRPr>
              </a:p>
            </p:txBody>
          </p:sp>
        </p:grpSp>
        <p:sp>
          <p:nvSpPr>
            <p:cNvPr id="87" name="椭圆 86"/>
            <p:cNvSpPr/>
            <p:nvPr/>
          </p:nvSpPr>
          <p:spPr>
            <a:xfrm>
              <a:off x="1278439" y="859618"/>
              <a:ext cx="937494" cy="937494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2399" kern="0">
                <a:solidFill>
                  <a:prstClr val="white"/>
                </a:solidFill>
                <a:latin typeface="Agency FB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229903" y="4628336"/>
            <a:ext cx="1552667" cy="1552877"/>
            <a:chOff x="1129232" y="711771"/>
            <a:chExt cx="1228944" cy="1228944"/>
          </a:xfrm>
        </p:grpSpPr>
        <p:grpSp>
          <p:nvGrpSpPr>
            <p:cNvPr id="91" name="组合 90"/>
            <p:cNvGrpSpPr/>
            <p:nvPr/>
          </p:nvGrpSpPr>
          <p:grpSpPr>
            <a:xfrm flipH="1">
              <a:off x="1129232" y="711771"/>
              <a:ext cx="1228944" cy="1228944"/>
              <a:chOff x="2848131" y="1860029"/>
              <a:chExt cx="3807502" cy="3807502"/>
            </a:xfrm>
          </p:grpSpPr>
          <p:sp>
            <p:nvSpPr>
              <p:cNvPr id="93" name="椭圆 92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defTabSz="1218804">
                  <a:defRPr/>
                </a:pPr>
                <a:endParaRPr lang="zh-CN" altLang="en-US" sz="6665" kern="0">
                  <a:solidFill>
                    <a:sysClr val="window" lastClr="FFFFFF"/>
                  </a:solidFill>
                  <a:latin typeface="Agency FB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1218804">
                  <a:defRPr/>
                </a:pPr>
                <a:endParaRPr lang="zh-CN" altLang="en-US" sz="6665" kern="0">
                  <a:solidFill>
                    <a:sysClr val="window" lastClr="FFFFFF"/>
                  </a:solidFill>
                  <a:latin typeface="Agency FB"/>
                </a:endParaRPr>
              </a:p>
            </p:txBody>
          </p:sp>
        </p:grpSp>
        <p:sp>
          <p:nvSpPr>
            <p:cNvPr id="92" name="椭圆 91"/>
            <p:cNvSpPr/>
            <p:nvPr/>
          </p:nvSpPr>
          <p:spPr>
            <a:xfrm>
              <a:off x="1278439" y="859618"/>
              <a:ext cx="937494" cy="937494"/>
            </a:xfrm>
            <a:prstGeom prst="ellipse">
              <a:avLst/>
            </a:prstGeom>
            <a:blipFill>
              <a:blip r:embed="rId4" cstate="print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2399" kern="0">
                <a:solidFill>
                  <a:prstClr val="white"/>
                </a:solidFill>
                <a:latin typeface="Agency FB"/>
              </a:endParaRPr>
            </a:p>
          </p:txBody>
        </p:sp>
      </p:grpSp>
      <p:sp>
        <p:nvSpPr>
          <p:cNvPr id="95" name="椭圆 94"/>
          <p:cNvSpPr/>
          <p:nvPr/>
        </p:nvSpPr>
        <p:spPr>
          <a:xfrm flipH="1">
            <a:off x="4465659" y="5864260"/>
            <a:ext cx="334994" cy="335038"/>
          </a:xfrm>
          <a:prstGeom prst="ellipse">
            <a:avLst/>
          </a:prstGeom>
          <a:solidFill>
            <a:srgbClr val="029BAB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96" name="椭圆 95"/>
          <p:cNvSpPr/>
          <p:nvPr/>
        </p:nvSpPr>
        <p:spPr>
          <a:xfrm flipH="1">
            <a:off x="5662562" y="5311641"/>
            <a:ext cx="262255" cy="262289"/>
          </a:xfrm>
          <a:prstGeom prst="ellipse">
            <a:avLst/>
          </a:prstGeom>
          <a:solidFill>
            <a:srgbClr val="838383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97" name="椭圆 96"/>
          <p:cNvSpPr/>
          <p:nvPr/>
        </p:nvSpPr>
        <p:spPr>
          <a:xfrm flipH="1">
            <a:off x="2959715" y="5703857"/>
            <a:ext cx="576548" cy="576623"/>
          </a:xfrm>
          <a:prstGeom prst="ellipse">
            <a:avLst/>
          </a:prstGeom>
          <a:solidFill>
            <a:srgbClr val="029BAB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98" name="椭圆 97"/>
          <p:cNvSpPr/>
          <p:nvPr/>
        </p:nvSpPr>
        <p:spPr>
          <a:xfrm flipH="1">
            <a:off x="751973" y="5299863"/>
            <a:ext cx="576548" cy="576623"/>
          </a:xfrm>
          <a:prstGeom prst="ellipse">
            <a:avLst/>
          </a:prstGeom>
          <a:solidFill>
            <a:srgbClr val="838383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99" name="椭圆 98"/>
          <p:cNvSpPr/>
          <p:nvPr/>
        </p:nvSpPr>
        <p:spPr>
          <a:xfrm flipH="1">
            <a:off x="359178" y="4240515"/>
            <a:ext cx="508306" cy="508372"/>
          </a:xfrm>
          <a:prstGeom prst="ellipse">
            <a:avLst/>
          </a:prstGeom>
          <a:solidFill>
            <a:srgbClr val="029BAB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100" name="椭圆 99"/>
          <p:cNvSpPr/>
          <p:nvPr/>
        </p:nvSpPr>
        <p:spPr>
          <a:xfrm flipH="1">
            <a:off x="717372" y="6106357"/>
            <a:ext cx="262255" cy="262289"/>
          </a:xfrm>
          <a:prstGeom prst="ellipse">
            <a:avLst/>
          </a:prstGeom>
          <a:solidFill>
            <a:srgbClr val="838383"/>
          </a:solidFill>
          <a:ln w="19050" cap="flat" cmpd="sng" algn="ctr">
            <a:noFill/>
            <a:prstDash val="solid"/>
            <a:miter lim="800000"/>
          </a:ln>
          <a:effectLst>
            <a:outerShdw blurRad="165100" dist="635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804">
              <a:defRPr/>
            </a:pPr>
            <a:endParaRPr lang="zh-CN" altLang="en-US" sz="6665" kern="0">
              <a:solidFill>
                <a:sysClr val="window" lastClr="FFFFFF"/>
              </a:solidFill>
              <a:latin typeface="Agency FB"/>
            </a:endParaRPr>
          </a:p>
        </p:txBody>
      </p:sp>
      <p:sp>
        <p:nvSpPr>
          <p:cNvPr id="101" name="TextBox 15"/>
          <p:cNvSpPr txBox="1"/>
          <p:nvPr/>
        </p:nvSpPr>
        <p:spPr>
          <a:xfrm>
            <a:off x="1916726" y="1063929"/>
            <a:ext cx="2147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  录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TextBox 15"/>
          <p:cNvSpPr txBox="1"/>
          <p:nvPr/>
        </p:nvSpPr>
        <p:spPr>
          <a:xfrm>
            <a:off x="1549879" y="1657633"/>
            <a:ext cx="33600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CONCENTS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952810" y="1267546"/>
            <a:ext cx="956652" cy="956778"/>
            <a:chOff x="6952810" y="1267546"/>
            <a:chExt cx="956652" cy="956778"/>
          </a:xfrm>
        </p:grpSpPr>
        <p:sp>
          <p:nvSpPr>
            <p:cNvPr id="58" name="椭圆 57"/>
            <p:cNvSpPr/>
            <p:nvPr/>
          </p:nvSpPr>
          <p:spPr>
            <a:xfrm flipH="1">
              <a:off x="6952810" y="1267546"/>
              <a:ext cx="956652" cy="956778"/>
            </a:xfrm>
            <a:prstGeom prst="ellipse">
              <a:avLst/>
            </a:prstGeom>
            <a:solidFill>
              <a:srgbClr val="029BAB"/>
            </a:solidFill>
            <a:ln w="508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 flipH="1">
              <a:off x="7080726" y="1395477"/>
              <a:ext cx="700822" cy="70091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3200000" scaled="0"/>
              <a:tileRect/>
            </a:gradFill>
            <a:ln w="25400" cap="flat" cmpd="sng" algn="ctr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9E9E9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7111410" y="1508789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029BAB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01</a:t>
              </a:r>
              <a:endParaRPr lang="zh-CN" altLang="en-US" sz="3200" b="1" dirty="0">
                <a:solidFill>
                  <a:srgbClr val="029BAB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952808" y="3878226"/>
            <a:ext cx="956652" cy="956778"/>
            <a:chOff x="6952808" y="3878226"/>
            <a:chExt cx="956652" cy="956778"/>
          </a:xfrm>
        </p:grpSpPr>
        <p:sp>
          <p:nvSpPr>
            <p:cNvPr id="72" name="椭圆 71"/>
            <p:cNvSpPr/>
            <p:nvPr/>
          </p:nvSpPr>
          <p:spPr>
            <a:xfrm flipH="1">
              <a:off x="6952808" y="3878226"/>
              <a:ext cx="956652" cy="956778"/>
            </a:xfrm>
            <a:prstGeom prst="ellipse">
              <a:avLst/>
            </a:prstGeom>
            <a:solidFill>
              <a:srgbClr val="029BAB"/>
            </a:solidFill>
            <a:ln w="508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73" name="椭圆 72"/>
            <p:cNvSpPr/>
            <p:nvPr/>
          </p:nvSpPr>
          <p:spPr>
            <a:xfrm flipH="1">
              <a:off x="7080724" y="4006157"/>
              <a:ext cx="700822" cy="70091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3200000" scaled="0"/>
              <a:tileRect/>
            </a:gradFill>
            <a:ln w="25400" cap="flat" cmpd="sng" algn="ctr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9E9E9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7125597" y="4114347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029BAB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03</a:t>
              </a:r>
              <a:endParaRPr lang="zh-CN" altLang="en-US" sz="3200" b="1" dirty="0">
                <a:solidFill>
                  <a:srgbClr val="029BAB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952810" y="2572886"/>
            <a:ext cx="956652" cy="956778"/>
            <a:chOff x="6952810" y="2572886"/>
            <a:chExt cx="956652" cy="956778"/>
          </a:xfrm>
        </p:grpSpPr>
        <p:sp>
          <p:nvSpPr>
            <p:cNvPr id="65" name="椭圆 64"/>
            <p:cNvSpPr/>
            <p:nvPr/>
          </p:nvSpPr>
          <p:spPr>
            <a:xfrm flipH="1">
              <a:off x="6952810" y="2572886"/>
              <a:ext cx="956652" cy="956778"/>
            </a:xfrm>
            <a:prstGeom prst="ellipse">
              <a:avLst/>
            </a:prstGeom>
            <a:solidFill>
              <a:srgbClr val="838383"/>
            </a:solidFill>
            <a:ln w="508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 flipH="1">
              <a:off x="7080726" y="2700817"/>
              <a:ext cx="700822" cy="70091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3200000" scaled="0"/>
              <a:tileRect/>
            </a:gradFill>
            <a:ln w="25400" cap="flat" cmpd="sng" algn="ctr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9E9E9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111410" y="2822586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838383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02</a:t>
              </a:r>
              <a:endParaRPr lang="zh-CN" altLang="en-US" sz="3200" b="1" dirty="0">
                <a:solidFill>
                  <a:srgbClr val="838383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52808" y="5183566"/>
            <a:ext cx="956652" cy="956778"/>
            <a:chOff x="6952808" y="5183566"/>
            <a:chExt cx="956652" cy="956778"/>
          </a:xfrm>
        </p:grpSpPr>
        <p:sp>
          <p:nvSpPr>
            <p:cNvPr id="79" name="椭圆 78"/>
            <p:cNvSpPr/>
            <p:nvPr/>
          </p:nvSpPr>
          <p:spPr>
            <a:xfrm flipH="1">
              <a:off x="6952808" y="5183566"/>
              <a:ext cx="956652" cy="956778"/>
            </a:xfrm>
            <a:prstGeom prst="ellipse">
              <a:avLst/>
            </a:prstGeom>
            <a:solidFill>
              <a:srgbClr val="838383"/>
            </a:solidFill>
            <a:ln w="508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 flipH="1">
              <a:off x="7080724" y="5311497"/>
              <a:ext cx="700822" cy="70091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/>
                </a:gs>
                <a:gs pos="100000">
                  <a:srgbClr val="D4D4D4"/>
                </a:gs>
              </a:gsLst>
              <a:lin ang="13200000" scaled="0"/>
              <a:tileRect/>
            </a:gradFill>
            <a:ln w="25400" cap="flat" cmpd="sng" algn="ctr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9E9E9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algn="ctr" defTabSz="1218804">
                <a:defRPr/>
              </a:pPr>
              <a:endParaRPr lang="zh-CN" altLang="en-US" sz="6665" kern="0">
                <a:solidFill>
                  <a:sysClr val="window" lastClr="FFFFFF"/>
                </a:solidFill>
                <a:latin typeface="Agency FB"/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7125596" y="5427636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838383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04</a:t>
              </a:r>
              <a:endParaRPr lang="zh-CN" altLang="en-US" sz="3200" b="1" dirty="0">
                <a:solidFill>
                  <a:srgbClr val="838383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40886233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0">
        <p15:prstTrans prst="airplane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4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1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12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0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4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23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24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 p14:presetBounceEnd="64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27" dur="1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28" dur="1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64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31" dur="1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32" dur="1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64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35" dur="1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36" dur="1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64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39" dur="1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40" dur="1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64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43" dur="1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44" dur="1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 p14:presetBounceEnd="64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47" dur="1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48" dur="1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 p14:presetBounceEnd="64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51" dur="15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52" dur="15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54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6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7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8" dur="1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5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6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7" dur="1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9250"/>
                                </p:stCondLst>
                                <p:childTnLst>
                                  <p:par>
                                    <p:cTn id="6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74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75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76" dur="1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075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83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84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85" dur="1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8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 animBg="1"/>
          <p:bldP spid="56" grpId="0" animBg="1"/>
          <p:bldP spid="95" grpId="0" animBg="1"/>
          <p:bldP spid="96" grpId="0" animBg="1"/>
          <p:bldP spid="97" grpId="0" animBg="1"/>
          <p:bldP spid="98" grpId="0" animBg="1"/>
          <p:bldP spid="99" grpId="0" animBg="1"/>
          <p:bldP spid="100" grpId="0" animBg="1"/>
          <p:bldP spid="101" grpId="0"/>
          <p:bldP spid="10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6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0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54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6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7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8" dur="1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775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5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6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7" dur="1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9250"/>
                                </p:stCondLst>
                                <p:childTnLst>
                                  <p:par>
                                    <p:cTn id="6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74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75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76" dur="1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075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83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84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85" dur="1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8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5" grpId="0" animBg="1"/>
          <p:bldP spid="56" grpId="0" animBg="1"/>
          <p:bldP spid="95" grpId="0" animBg="1"/>
          <p:bldP spid="96" grpId="0" animBg="1"/>
          <p:bldP spid="97" grpId="0" animBg="1"/>
          <p:bldP spid="98" grpId="0" animBg="1"/>
          <p:bldP spid="99" grpId="0" animBg="1"/>
          <p:bldP spid="100" grpId="0" animBg="1"/>
          <p:bldP spid="101" grpId="0"/>
          <p:bldP spid="102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执行力 </a:t>
            </a:r>
            <a:r>
              <a:rPr lang="en-US" altLang="zh-CN" dirty="0"/>
              <a:t>| Executive Force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1255905" y="2191247"/>
            <a:ext cx="2521195" cy="1772051"/>
            <a:chOff x="1255905" y="2191247"/>
            <a:chExt cx="2521195" cy="1772051"/>
          </a:xfrm>
        </p:grpSpPr>
        <p:sp>
          <p:nvSpPr>
            <p:cNvPr id="41" name="任意多边形 4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1255905" y="2704608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42" name="矩形 4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2169538" y="2498130"/>
              <a:ext cx="1443074" cy="213481"/>
            </a:xfrm>
            <a:prstGeom prst="rect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2183331" y="3456453"/>
              <a:ext cx="1443074" cy="213481"/>
            </a:xfrm>
            <a:prstGeom prst="rect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2005049" y="2191247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45" name="椭圆 4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2269181" y="2459266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46" name="文本框 4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2157540" y="2868729"/>
              <a:ext cx="14670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029BAB"/>
                  </a:solidFill>
                </a:rPr>
                <a:t>战略执行力</a:t>
              </a:r>
            </a:p>
          </p:txBody>
        </p:sp>
        <p:grpSp>
          <p:nvGrpSpPr>
            <p:cNvPr id="47" name="组合 4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1542573" y="2939237"/>
              <a:ext cx="244873" cy="241455"/>
              <a:chOff x="6967126" y="4092464"/>
              <a:chExt cx="453105" cy="448433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48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0" name="组合 49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685485" y="2188048"/>
            <a:ext cx="2521195" cy="1772051"/>
            <a:chOff x="4685485" y="2188048"/>
            <a:chExt cx="2521195" cy="1772051"/>
          </a:xfrm>
        </p:grpSpPr>
        <p:sp>
          <p:nvSpPr>
            <p:cNvPr id="51" name="任意多边形 5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4685485" y="2701408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52" name="矩形 5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5599117" y="2494930"/>
              <a:ext cx="1443074" cy="213481"/>
            </a:xfrm>
            <a:prstGeom prst="rect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5612911" y="3453254"/>
              <a:ext cx="1443074" cy="213481"/>
            </a:xfrm>
            <a:prstGeom prst="rect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5434629" y="2188048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55" name="椭圆 5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5698761" y="2456066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56" name="文本框 5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684111" y="2880777"/>
              <a:ext cx="14670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rgbClr val="838383"/>
                  </a:solidFill>
                </a:rPr>
                <a:t>制度执行力</a:t>
              </a:r>
            </a:p>
          </p:txBody>
        </p:sp>
        <p:grpSp>
          <p:nvGrpSpPr>
            <p:cNvPr id="57" name="组合 5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4987584" y="2917460"/>
              <a:ext cx="254605" cy="286906"/>
              <a:chOff x="4994016" y="4872552"/>
              <a:chExt cx="406393" cy="459645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58" name="Freeform 148"/>
              <p:cNvSpPr>
                <a:spLocks noEditPoints="1"/>
              </p:cNvSpPr>
              <p:nvPr/>
            </p:nvSpPr>
            <p:spPr bwMode="auto">
              <a:xfrm>
                <a:off x="5049136" y="4872552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149"/>
              <p:cNvSpPr>
                <a:spLocks noEditPoints="1"/>
              </p:cNvSpPr>
              <p:nvPr/>
            </p:nvSpPr>
            <p:spPr bwMode="auto">
              <a:xfrm>
                <a:off x="4994016" y="5104243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Oval 150"/>
              <p:cNvSpPr>
                <a:spLocks noChangeArrowheads="1"/>
              </p:cNvSpPr>
              <p:nvPr/>
            </p:nvSpPr>
            <p:spPr bwMode="auto">
              <a:xfrm>
                <a:off x="5091176" y="5199535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1" name="组合 60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8103917" y="2188526"/>
            <a:ext cx="2521195" cy="1772051"/>
            <a:chOff x="8103917" y="2188526"/>
            <a:chExt cx="2521195" cy="1772051"/>
          </a:xfrm>
        </p:grpSpPr>
        <p:sp>
          <p:nvSpPr>
            <p:cNvPr id="62" name="任意多边形 6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8103917" y="2701886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63" name="矩形 6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9017550" y="2495408"/>
              <a:ext cx="1443074" cy="213481"/>
            </a:xfrm>
            <a:prstGeom prst="rect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9031343" y="3453732"/>
              <a:ext cx="1443074" cy="213481"/>
            </a:xfrm>
            <a:prstGeom prst="rect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8853061" y="2188526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66" name="椭圆 6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9117193" y="2456544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/>
            </a:p>
          </p:txBody>
        </p:sp>
        <p:sp>
          <p:nvSpPr>
            <p:cNvPr id="67" name="文本框 6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9030124" y="2850749"/>
              <a:ext cx="1467069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029BAB"/>
                  </a:solidFill>
                </a:rPr>
                <a:t>应急执行力</a:t>
              </a:r>
            </a:p>
          </p:txBody>
        </p:sp>
        <p:grpSp>
          <p:nvGrpSpPr>
            <p:cNvPr id="68" name="组合 6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>
              <a:grpSpLocks noChangeAspect="1"/>
            </p:cNvGrpSpPr>
            <p:nvPr/>
          </p:nvGrpSpPr>
          <p:grpSpPr>
            <a:xfrm>
              <a:off x="8420317" y="2929006"/>
              <a:ext cx="250901" cy="279556"/>
              <a:chOff x="5999255" y="3275006"/>
              <a:chExt cx="402656" cy="450303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69" name="Freeform 108"/>
              <p:cNvSpPr>
                <a:spLocks noEditPoints="1"/>
              </p:cNvSpPr>
              <p:nvPr/>
            </p:nvSpPr>
            <p:spPr bwMode="auto">
              <a:xfrm>
                <a:off x="6068389" y="3442234"/>
                <a:ext cx="56988" cy="57923"/>
              </a:xfrm>
              <a:custGeom>
                <a:avLst/>
                <a:gdLst>
                  <a:gd name="T0" fmla="*/ 13 w 26"/>
                  <a:gd name="T1" fmla="*/ 0 h 26"/>
                  <a:gd name="T2" fmla="*/ 0 w 26"/>
                  <a:gd name="T3" fmla="*/ 13 h 26"/>
                  <a:gd name="T4" fmla="*/ 13 w 26"/>
                  <a:gd name="T5" fmla="*/ 26 h 26"/>
                  <a:gd name="T6" fmla="*/ 26 w 26"/>
                  <a:gd name="T7" fmla="*/ 13 h 26"/>
                  <a:gd name="T8" fmla="*/ 13 w 26"/>
                  <a:gd name="T9" fmla="*/ 0 h 26"/>
                  <a:gd name="T10" fmla="*/ 13 w 26"/>
                  <a:gd name="T11" fmla="*/ 23 h 26"/>
                  <a:gd name="T12" fmla="*/ 3 w 26"/>
                  <a:gd name="T13" fmla="*/ 13 h 26"/>
                  <a:gd name="T14" fmla="*/ 13 w 26"/>
                  <a:gd name="T15" fmla="*/ 3 h 26"/>
                  <a:gd name="T16" fmla="*/ 23 w 26"/>
                  <a:gd name="T17" fmla="*/ 13 h 26"/>
                  <a:gd name="T18" fmla="*/ 13 w 26"/>
                  <a:gd name="T1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109"/>
              <p:cNvSpPr>
                <a:spLocks noEditPoints="1"/>
              </p:cNvSpPr>
              <p:nvPr/>
            </p:nvSpPr>
            <p:spPr bwMode="auto">
              <a:xfrm>
                <a:off x="6196380" y="3404865"/>
                <a:ext cx="48580" cy="48580"/>
              </a:xfrm>
              <a:custGeom>
                <a:avLst/>
                <a:gdLst>
                  <a:gd name="T0" fmla="*/ 11 w 22"/>
                  <a:gd name="T1" fmla="*/ 0 h 22"/>
                  <a:gd name="T2" fmla="*/ 0 w 22"/>
                  <a:gd name="T3" fmla="*/ 11 h 22"/>
                  <a:gd name="T4" fmla="*/ 11 w 22"/>
                  <a:gd name="T5" fmla="*/ 22 h 22"/>
                  <a:gd name="T6" fmla="*/ 22 w 22"/>
                  <a:gd name="T7" fmla="*/ 11 h 22"/>
                  <a:gd name="T8" fmla="*/ 11 w 22"/>
                  <a:gd name="T9" fmla="*/ 0 h 22"/>
                  <a:gd name="T10" fmla="*/ 11 w 22"/>
                  <a:gd name="T11" fmla="*/ 17 h 22"/>
                  <a:gd name="T12" fmla="*/ 5 w 22"/>
                  <a:gd name="T13" fmla="*/ 11 h 22"/>
                  <a:gd name="T14" fmla="*/ 11 w 22"/>
                  <a:gd name="T15" fmla="*/ 5 h 22"/>
                  <a:gd name="T16" fmla="*/ 17 w 22"/>
                  <a:gd name="T17" fmla="*/ 11 h 22"/>
                  <a:gd name="T18" fmla="*/ 11 w 22"/>
                  <a:gd name="T1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110"/>
              <p:cNvSpPr>
                <a:spLocks noEditPoints="1"/>
              </p:cNvSpPr>
              <p:nvPr/>
            </p:nvSpPr>
            <p:spPr bwMode="auto">
              <a:xfrm>
                <a:off x="6081468" y="3456248"/>
                <a:ext cx="30830" cy="30830"/>
              </a:xfrm>
              <a:custGeom>
                <a:avLst/>
                <a:gdLst>
                  <a:gd name="T0" fmla="*/ 7 w 14"/>
                  <a:gd name="T1" fmla="*/ 0 h 14"/>
                  <a:gd name="T2" fmla="*/ 0 w 14"/>
                  <a:gd name="T3" fmla="*/ 7 h 14"/>
                  <a:gd name="T4" fmla="*/ 7 w 14"/>
                  <a:gd name="T5" fmla="*/ 14 h 14"/>
                  <a:gd name="T6" fmla="*/ 14 w 14"/>
                  <a:gd name="T7" fmla="*/ 7 h 14"/>
                  <a:gd name="T8" fmla="*/ 7 w 14"/>
                  <a:gd name="T9" fmla="*/ 0 h 14"/>
                  <a:gd name="T10" fmla="*/ 7 w 14"/>
                  <a:gd name="T11" fmla="*/ 10 h 14"/>
                  <a:gd name="T12" fmla="*/ 4 w 14"/>
                  <a:gd name="T13" fmla="*/ 7 h 14"/>
                  <a:gd name="T14" fmla="*/ 7 w 14"/>
                  <a:gd name="T15" fmla="*/ 3 h 14"/>
                  <a:gd name="T16" fmla="*/ 11 w 14"/>
                  <a:gd name="T17" fmla="*/ 7 h 14"/>
                  <a:gd name="T18" fmla="*/ 7 w 14"/>
                  <a:gd name="T1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11"/>
              <p:cNvSpPr>
                <a:spLocks noEditPoints="1"/>
              </p:cNvSpPr>
              <p:nvPr/>
            </p:nvSpPr>
            <p:spPr bwMode="auto">
              <a:xfrm>
                <a:off x="6172089" y="3380574"/>
                <a:ext cx="97161" cy="97161"/>
              </a:xfrm>
              <a:custGeom>
                <a:avLst/>
                <a:gdLst>
                  <a:gd name="T0" fmla="*/ 22 w 44"/>
                  <a:gd name="T1" fmla="*/ 0 h 44"/>
                  <a:gd name="T2" fmla="*/ 0 w 44"/>
                  <a:gd name="T3" fmla="*/ 22 h 44"/>
                  <a:gd name="T4" fmla="*/ 22 w 44"/>
                  <a:gd name="T5" fmla="*/ 44 h 44"/>
                  <a:gd name="T6" fmla="*/ 44 w 44"/>
                  <a:gd name="T7" fmla="*/ 22 h 44"/>
                  <a:gd name="T8" fmla="*/ 22 w 44"/>
                  <a:gd name="T9" fmla="*/ 0 h 44"/>
                  <a:gd name="T10" fmla="*/ 22 w 44"/>
                  <a:gd name="T11" fmla="*/ 39 h 44"/>
                  <a:gd name="T12" fmla="*/ 5 w 44"/>
                  <a:gd name="T13" fmla="*/ 22 h 44"/>
                  <a:gd name="T14" fmla="*/ 22 w 44"/>
                  <a:gd name="T15" fmla="*/ 6 h 44"/>
                  <a:gd name="T16" fmla="*/ 39 w 44"/>
                  <a:gd name="T17" fmla="*/ 22 h 44"/>
                  <a:gd name="T18" fmla="*/ 22 w 44"/>
                  <a:gd name="T19" fmla="*/ 3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12"/>
              <p:cNvSpPr>
                <a:spLocks noEditPoints="1"/>
              </p:cNvSpPr>
              <p:nvPr/>
            </p:nvSpPr>
            <p:spPr bwMode="auto">
              <a:xfrm>
                <a:off x="5999255" y="3275006"/>
                <a:ext cx="402656" cy="450303"/>
              </a:xfrm>
              <a:custGeom>
                <a:avLst/>
                <a:gdLst>
                  <a:gd name="T0" fmla="*/ 157 w 182"/>
                  <a:gd name="T1" fmla="*/ 96 h 204"/>
                  <a:gd name="T2" fmla="*/ 153 w 182"/>
                  <a:gd name="T3" fmla="*/ 48 h 204"/>
                  <a:gd name="T4" fmla="*/ 78 w 182"/>
                  <a:gd name="T5" fmla="*/ 0 h 204"/>
                  <a:gd name="T6" fmla="*/ 1 w 182"/>
                  <a:gd name="T7" fmla="*/ 79 h 204"/>
                  <a:gd name="T8" fmla="*/ 0 w 182"/>
                  <a:gd name="T9" fmla="*/ 204 h 204"/>
                  <a:gd name="T10" fmla="*/ 113 w 182"/>
                  <a:gd name="T11" fmla="*/ 176 h 204"/>
                  <a:gd name="T12" fmla="*/ 147 w 182"/>
                  <a:gd name="T13" fmla="*/ 176 h 204"/>
                  <a:gd name="T14" fmla="*/ 147 w 182"/>
                  <a:gd name="T15" fmla="*/ 176 h 204"/>
                  <a:gd name="T16" fmla="*/ 156 w 182"/>
                  <a:gd name="T17" fmla="*/ 151 h 204"/>
                  <a:gd name="T18" fmla="*/ 146 w 182"/>
                  <a:gd name="T19" fmla="*/ 145 h 204"/>
                  <a:gd name="T20" fmla="*/ 156 w 182"/>
                  <a:gd name="T21" fmla="*/ 140 h 204"/>
                  <a:gd name="T22" fmla="*/ 155 w 182"/>
                  <a:gd name="T23" fmla="*/ 138 h 204"/>
                  <a:gd name="T24" fmla="*/ 170 w 182"/>
                  <a:gd name="T25" fmla="*/ 111 h 204"/>
                  <a:gd name="T26" fmla="*/ 62 w 182"/>
                  <a:gd name="T27" fmla="*/ 93 h 204"/>
                  <a:gd name="T28" fmla="*/ 62 w 182"/>
                  <a:gd name="T29" fmla="*/ 102 h 204"/>
                  <a:gd name="T30" fmla="*/ 54 w 182"/>
                  <a:gd name="T31" fmla="*/ 105 h 204"/>
                  <a:gd name="T32" fmla="*/ 48 w 182"/>
                  <a:gd name="T33" fmla="*/ 110 h 204"/>
                  <a:gd name="T34" fmla="*/ 40 w 182"/>
                  <a:gd name="T35" fmla="*/ 107 h 204"/>
                  <a:gd name="T36" fmla="*/ 32 w 182"/>
                  <a:gd name="T37" fmla="*/ 107 h 204"/>
                  <a:gd name="T38" fmla="*/ 28 w 182"/>
                  <a:gd name="T39" fmla="*/ 99 h 204"/>
                  <a:gd name="T40" fmla="*/ 22 w 182"/>
                  <a:gd name="T41" fmla="*/ 93 h 204"/>
                  <a:gd name="T42" fmla="*/ 26 w 182"/>
                  <a:gd name="T43" fmla="*/ 85 h 204"/>
                  <a:gd name="T44" fmla="*/ 26 w 182"/>
                  <a:gd name="T45" fmla="*/ 76 h 204"/>
                  <a:gd name="T46" fmla="*/ 34 w 182"/>
                  <a:gd name="T47" fmla="*/ 73 h 204"/>
                  <a:gd name="T48" fmla="*/ 40 w 182"/>
                  <a:gd name="T49" fmla="*/ 68 h 204"/>
                  <a:gd name="T50" fmla="*/ 48 w 182"/>
                  <a:gd name="T51" fmla="*/ 71 h 204"/>
                  <a:gd name="T52" fmla="*/ 57 w 182"/>
                  <a:gd name="T53" fmla="*/ 71 h 204"/>
                  <a:gd name="T54" fmla="*/ 60 w 182"/>
                  <a:gd name="T55" fmla="*/ 79 h 204"/>
                  <a:gd name="T56" fmla="*/ 66 w 182"/>
                  <a:gd name="T57" fmla="*/ 85 h 204"/>
                  <a:gd name="T58" fmla="*/ 136 w 182"/>
                  <a:gd name="T59" fmla="*/ 77 h 204"/>
                  <a:gd name="T60" fmla="*/ 126 w 182"/>
                  <a:gd name="T61" fmla="*/ 87 h 204"/>
                  <a:gd name="T62" fmla="*/ 121 w 182"/>
                  <a:gd name="T63" fmla="*/ 100 h 204"/>
                  <a:gd name="T64" fmla="*/ 107 w 182"/>
                  <a:gd name="T65" fmla="*/ 100 h 204"/>
                  <a:gd name="T66" fmla="*/ 94 w 182"/>
                  <a:gd name="T67" fmla="*/ 105 h 204"/>
                  <a:gd name="T68" fmla="*/ 83 w 182"/>
                  <a:gd name="T69" fmla="*/ 96 h 204"/>
                  <a:gd name="T70" fmla="*/ 70 w 182"/>
                  <a:gd name="T71" fmla="*/ 91 h 204"/>
                  <a:gd name="T72" fmla="*/ 70 w 182"/>
                  <a:gd name="T73" fmla="*/ 77 h 204"/>
                  <a:gd name="T74" fmla="*/ 64 w 182"/>
                  <a:gd name="T75" fmla="*/ 64 h 204"/>
                  <a:gd name="T76" fmla="*/ 74 w 182"/>
                  <a:gd name="T77" fmla="*/ 53 h 204"/>
                  <a:gd name="T78" fmla="*/ 79 w 182"/>
                  <a:gd name="T79" fmla="*/ 40 h 204"/>
                  <a:gd name="T80" fmla="*/ 94 w 182"/>
                  <a:gd name="T81" fmla="*/ 40 h 204"/>
                  <a:gd name="T82" fmla="*/ 107 w 182"/>
                  <a:gd name="T83" fmla="*/ 35 h 204"/>
                  <a:gd name="T84" fmla="*/ 117 w 182"/>
                  <a:gd name="T85" fmla="*/ 44 h 204"/>
                  <a:gd name="T86" fmla="*/ 130 w 182"/>
                  <a:gd name="T87" fmla="*/ 49 h 204"/>
                  <a:gd name="T88" fmla="*/ 130 w 182"/>
                  <a:gd name="T89" fmla="*/ 64 h 204"/>
                  <a:gd name="T90" fmla="*/ 136 w 182"/>
                  <a:gd name="T91" fmla="*/ 7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4" name="文本框 7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425798" y="4585124"/>
            <a:ext cx="2715472" cy="14219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有效的可行性战略需要系统缜密的执行力管理推动，使战略落实到具体的行动布局上实施。</a:t>
            </a:r>
          </a:p>
        </p:txBody>
      </p:sp>
      <p:sp>
        <p:nvSpPr>
          <p:cNvPr id="75" name="文本框 7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5084629" y="4215792"/>
            <a:ext cx="2776261" cy="17912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altLang="zh-CN" sz="2400" dirty="0">
              <a:gradFill>
                <a:gsLst>
                  <a:gs pos="0">
                    <a:srgbClr val="323369"/>
                  </a:gs>
                  <a:gs pos="100000">
                    <a:srgbClr val="01B6C9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有了战略的大方向指导，便需要严格规范的制度严密推行，从而调动成员的积极性和主观能动性。</a:t>
            </a:r>
          </a:p>
        </p:txBody>
      </p:sp>
      <p:sp>
        <p:nvSpPr>
          <p:cNvPr id="76" name="文本框 7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463395" y="4585124"/>
            <a:ext cx="2732295" cy="175432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具体到项目的实际推行过程中，或多或少会遇到问题或随机性危机，除了防范于未然外，临场应变能力同样有效的把握大局稳定进行。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39753877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7000">
        <p15:prstTrans prst="pageCurlDouble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4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4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4" de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4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28574" y="1345881"/>
            <a:ext cx="4355170" cy="4355170"/>
            <a:chOff x="3928574" y="1345881"/>
            <a:chExt cx="4355170" cy="4355170"/>
          </a:xfrm>
        </p:grpSpPr>
        <p:sp>
          <p:nvSpPr>
            <p:cNvPr id="13" name="椭圆 12"/>
            <p:cNvSpPr/>
            <p:nvPr/>
          </p:nvSpPr>
          <p:spPr>
            <a:xfrm>
              <a:off x="3928574" y="1345881"/>
              <a:ext cx="4355170" cy="43551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419100" dist="838200" dir="2700000" sx="90000" sy="9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228452" y="1633785"/>
              <a:ext cx="3779359" cy="3779359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V="1">
            <a:off x="8897468" y="5627341"/>
            <a:ext cx="105358" cy="1053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9525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469661" y="3103419"/>
            <a:ext cx="537402" cy="537402"/>
            <a:chOff x="1534158" y="3352646"/>
            <a:chExt cx="375920" cy="375920"/>
          </a:xfrm>
        </p:grpSpPr>
        <p:sp>
          <p:nvSpPr>
            <p:cNvPr id="6" name="椭圆 5"/>
            <p:cNvSpPr/>
            <p:nvPr/>
          </p:nvSpPr>
          <p:spPr>
            <a:xfrm>
              <a:off x="1534158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6200000">
              <a:off x="1633052" y="3472583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40758" y="3103419"/>
            <a:ext cx="537402" cy="537402"/>
            <a:chOff x="10302240" y="3352646"/>
            <a:chExt cx="375920" cy="375920"/>
          </a:xfrm>
        </p:grpSpPr>
        <p:sp>
          <p:nvSpPr>
            <p:cNvPr id="9" name="椭圆 8"/>
            <p:cNvSpPr/>
            <p:nvPr/>
          </p:nvSpPr>
          <p:spPr>
            <a:xfrm>
              <a:off x="10302240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 flipH="1">
              <a:off x="10441775" y="3472584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>
            <a:spLocks noChangeAspect="1"/>
          </p:cNvSpPr>
          <p:nvPr/>
        </p:nvSpPr>
        <p:spPr>
          <a:xfrm>
            <a:off x="3709207" y="1150460"/>
            <a:ext cx="4793904" cy="4793904"/>
          </a:xfrm>
          <a:prstGeom prst="ellipse">
            <a:avLst/>
          </a:prstGeom>
          <a:noFill/>
          <a:ln w="19050">
            <a:solidFill>
              <a:srgbClr val="029BA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196230" y="925197"/>
            <a:ext cx="1193436" cy="1193436"/>
            <a:chOff x="7196230" y="925197"/>
            <a:chExt cx="1193436" cy="1193436"/>
          </a:xfrm>
        </p:grpSpPr>
        <p:sp>
          <p:nvSpPr>
            <p:cNvPr id="15" name="椭圆 14"/>
            <p:cNvSpPr/>
            <p:nvPr/>
          </p:nvSpPr>
          <p:spPr>
            <a:xfrm>
              <a:off x="7196230" y="925197"/>
              <a:ext cx="1193436" cy="119343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5715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376994" y="1105961"/>
              <a:ext cx="831906" cy="831906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475306" y="1286439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04</a:t>
              </a:r>
              <a:endParaRPr lang="zh-CN" altLang="en-US" sz="3200" b="1" dirty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sp>
        <p:nvSpPr>
          <p:cNvPr id="18" name="TextBox 10"/>
          <p:cNvSpPr txBox="1"/>
          <p:nvPr/>
        </p:nvSpPr>
        <p:spPr>
          <a:xfrm>
            <a:off x="4652202" y="2432441"/>
            <a:ext cx="2931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目标规划</a:t>
            </a:r>
            <a:endParaRPr lang="zh-CN" altLang="en-US" sz="5400" b="1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2"/>
          <p:cNvSpPr txBox="1"/>
          <p:nvPr/>
        </p:nvSpPr>
        <p:spPr>
          <a:xfrm>
            <a:off x="6245540" y="3941246"/>
            <a:ext cx="1823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    结</a:t>
            </a:r>
            <a:endParaRPr lang="zh-CN" altLang="en-US" sz="2400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6"/>
          <p:cNvSpPr txBox="1"/>
          <p:nvPr/>
        </p:nvSpPr>
        <p:spPr>
          <a:xfrm>
            <a:off x="4480483" y="3941246"/>
            <a:ext cx="1731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目标规划</a:t>
            </a:r>
            <a:endParaRPr lang="zh-CN" altLang="en-US" sz="2400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36473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2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目标规划 </a:t>
            </a:r>
            <a:r>
              <a:rPr lang="en-US" altLang="zh-CN" dirty="0"/>
              <a:t>| Programming</a:t>
            </a:r>
            <a:endParaRPr lang="zh-CN" altLang="en-US" dirty="0" smtClean="0"/>
          </a:p>
        </p:txBody>
      </p:sp>
      <p:sp>
        <p:nvSpPr>
          <p:cNvPr id="39" name="矩形 38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5822030" y="1746573"/>
            <a:ext cx="1399307" cy="1240222"/>
            <a:chOff x="6003757" y="1979655"/>
            <a:chExt cx="1399307" cy="1240222"/>
          </a:xfrm>
        </p:grpSpPr>
        <p:sp>
          <p:nvSpPr>
            <p:cNvPr id="55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8" y="1979681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29BAB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7" y="1979655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59" name="组合 5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6299134" y="2063708"/>
              <a:ext cx="776055" cy="557425"/>
              <a:chOff x="897622" y="2414802"/>
              <a:chExt cx="1001347" cy="719249"/>
            </a:xfrm>
          </p:grpSpPr>
          <p:sp>
            <p:nvSpPr>
              <p:cNvPr id="62" name="文本框 61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schemeClr val="bg1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6" name="组合 65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5822030" y="3732224"/>
            <a:ext cx="1399307" cy="1240222"/>
            <a:chOff x="6003757" y="3965306"/>
            <a:chExt cx="1399307" cy="1240222"/>
          </a:xfrm>
        </p:grpSpPr>
        <p:sp>
          <p:nvSpPr>
            <p:cNvPr id="6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8" y="3965331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29BAB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7" y="3965306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70" name="组合 6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6299134" y="4062102"/>
              <a:ext cx="776055" cy="557425"/>
              <a:chOff x="897622" y="2414802"/>
              <a:chExt cx="1001347" cy="719249"/>
            </a:xfrm>
          </p:grpSpPr>
          <p:sp>
            <p:nvSpPr>
              <p:cNvPr id="71" name="文本框 70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schemeClr val="bg1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schemeClr val="bg1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3" name="组合 72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590285" y="2817621"/>
            <a:ext cx="1399307" cy="1240222"/>
            <a:chOff x="4772012" y="3050703"/>
            <a:chExt cx="1399307" cy="1240222"/>
          </a:xfrm>
        </p:grpSpPr>
        <p:sp>
          <p:nvSpPr>
            <p:cNvPr id="74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3" y="3050729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838383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2" y="3050703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76" name="组合 7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5073613" y="3145146"/>
              <a:ext cx="776055" cy="557425"/>
              <a:chOff x="897622" y="2414802"/>
              <a:chExt cx="1001347" cy="719249"/>
            </a:xfrm>
          </p:grpSpPr>
          <p:sp>
            <p:nvSpPr>
              <p:cNvPr id="77" name="文本框 76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schemeClr val="bg1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9" name="组合 78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590285" y="4803272"/>
            <a:ext cx="1399307" cy="1240222"/>
            <a:chOff x="4772012" y="5036354"/>
            <a:chExt cx="1399307" cy="1240222"/>
          </a:xfrm>
        </p:grpSpPr>
        <p:sp>
          <p:nvSpPr>
            <p:cNvPr id="80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3" y="5036380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838383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2" y="5036354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0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82" name="组合 8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5073613" y="5093020"/>
              <a:ext cx="776055" cy="557425"/>
              <a:chOff x="897622" y="2414802"/>
              <a:chExt cx="1001347" cy="719249"/>
            </a:xfrm>
          </p:grpSpPr>
          <p:sp>
            <p:nvSpPr>
              <p:cNvPr id="83" name="文本框 82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schemeClr val="bg1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84" name="文本框 83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schemeClr val="bg1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85" name="组合 84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929622" y="2927145"/>
            <a:ext cx="3470644" cy="1354813"/>
            <a:chOff x="1111349" y="3160227"/>
            <a:chExt cx="3470644" cy="1354813"/>
          </a:xfrm>
        </p:grpSpPr>
        <p:sp>
          <p:nvSpPr>
            <p:cNvPr id="86" name="任意多边形 8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1111349" y="3160227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87" name="组合 8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3926990" y="3390791"/>
              <a:ext cx="462816" cy="465945"/>
              <a:chOff x="5042691" y="2273920"/>
              <a:chExt cx="702937" cy="707692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89" name="Freeform 12"/>
              <p:cNvSpPr>
                <a:spLocks/>
              </p:cNvSpPr>
              <p:nvPr/>
            </p:nvSpPr>
            <p:spPr bwMode="auto">
              <a:xfrm>
                <a:off x="5284806" y="2789968"/>
                <a:ext cx="460822" cy="191644"/>
              </a:xfrm>
              <a:custGeom>
                <a:avLst/>
                <a:gdLst>
                  <a:gd name="T0" fmla="*/ 25 w 533"/>
                  <a:gd name="T1" fmla="*/ 165 h 222"/>
                  <a:gd name="T2" fmla="*/ 158 w 533"/>
                  <a:gd name="T3" fmla="*/ 165 h 222"/>
                  <a:gd name="T4" fmla="*/ 158 w 533"/>
                  <a:gd name="T5" fmla="*/ 108 h 222"/>
                  <a:gd name="T6" fmla="*/ 184 w 533"/>
                  <a:gd name="T7" fmla="*/ 83 h 222"/>
                  <a:gd name="T8" fmla="*/ 317 w 533"/>
                  <a:gd name="T9" fmla="*/ 83 h 222"/>
                  <a:gd name="T10" fmla="*/ 317 w 533"/>
                  <a:gd name="T11" fmla="*/ 25 h 222"/>
                  <a:gd name="T12" fmla="*/ 343 w 533"/>
                  <a:gd name="T13" fmla="*/ 0 h 222"/>
                  <a:gd name="T14" fmla="*/ 533 w 533"/>
                  <a:gd name="T15" fmla="*/ 0 h 222"/>
                  <a:gd name="T16" fmla="*/ 533 w 533"/>
                  <a:gd name="T17" fmla="*/ 32 h 222"/>
                  <a:gd name="T18" fmla="*/ 508 w 533"/>
                  <a:gd name="T19" fmla="*/ 57 h 222"/>
                  <a:gd name="T20" fmla="*/ 375 w 533"/>
                  <a:gd name="T21" fmla="*/ 57 h 222"/>
                  <a:gd name="T22" fmla="*/ 375 w 533"/>
                  <a:gd name="T23" fmla="*/ 114 h 222"/>
                  <a:gd name="T24" fmla="*/ 349 w 533"/>
                  <a:gd name="T25" fmla="*/ 140 h 222"/>
                  <a:gd name="T26" fmla="*/ 216 w 533"/>
                  <a:gd name="T27" fmla="*/ 140 h 222"/>
                  <a:gd name="T28" fmla="*/ 216 w 533"/>
                  <a:gd name="T29" fmla="*/ 197 h 222"/>
                  <a:gd name="T30" fmla="*/ 190 w 533"/>
                  <a:gd name="T31" fmla="*/ 222 h 222"/>
                  <a:gd name="T32" fmla="*/ 0 w 533"/>
                  <a:gd name="T33" fmla="*/ 222 h 222"/>
                  <a:gd name="T34" fmla="*/ 0 w 533"/>
                  <a:gd name="T35" fmla="*/ 191 h 222"/>
                  <a:gd name="T36" fmla="*/ 25 w 533"/>
                  <a:gd name="T37" fmla="*/ 16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33" h="222">
                    <a:moveTo>
                      <a:pt x="25" y="165"/>
                    </a:moveTo>
                    <a:cubicBezTo>
                      <a:pt x="158" y="165"/>
                      <a:pt x="158" y="165"/>
                      <a:pt x="158" y="165"/>
                    </a:cubicBezTo>
                    <a:cubicBezTo>
                      <a:pt x="158" y="108"/>
                      <a:pt x="158" y="108"/>
                      <a:pt x="158" y="108"/>
                    </a:cubicBezTo>
                    <a:cubicBezTo>
                      <a:pt x="158" y="94"/>
                      <a:pt x="170" y="83"/>
                      <a:pt x="184" y="83"/>
                    </a:cubicBezTo>
                    <a:cubicBezTo>
                      <a:pt x="317" y="83"/>
                      <a:pt x="317" y="83"/>
                      <a:pt x="317" y="83"/>
                    </a:cubicBezTo>
                    <a:cubicBezTo>
                      <a:pt x="317" y="25"/>
                      <a:pt x="317" y="25"/>
                      <a:pt x="317" y="25"/>
                    </a:cubicBezTo>
                    <a:cubicBezTo>
                      <a:pt x="317" y="11"/>
                      <a:pt x="329" y="0"/>
                      <a:pt x="343" y="0"/>
                    </a:cubicBezTo>
                    <a:cubicBezTo>
                      <a:pt x="533" y="0"/>
                      <a:pt x="533" y="0"/>
                      <a:pt x="533" y="0"/>
                    </a:cubicBezTo>
                    <a:cubicBezTo>
                      <a:pt x="533" y="32"/>
                      <a:pt x="533" y="32"/>
                      <a:pt x="533" y="32"/>
                    </a:cubicBezTo>
                    <a:cubicBezTo>
                      <a:pt x="533" y="46"/>
                      <a:pt x="522" y="57"/>
                      <a:pt x="508" y="57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114"/>
                      <a:pt x="375" y="114"/>
                      <a:pt x="375" y="114"/>
                    </a:cubicBezTo>
                    <a:cubicBezTo>
                      <a:pt x="375" y="128"/>
                      <a:pt x="363" y="140"/>
                      <a:pt x="349" y="140"/>
                    </a:cubicBezTo>
                    <a:cubicBezTo>
                      <a:pt x="216" y="140"/>
                      <a:pt x="216" y="140"/>
                      <a:pt x="216" y="140"/>
                    </a:cubicBezTo>
                    <a:cubicBezTo>
                      <a:pt x="216" y="197"/>
                      <a:pt x="216" y="197"/>
                      <a:pt x="216" y="197"/>
                    </a:cubicBezTo>
                    <a:cubicBezTo>
                      <a:pt x="216" y="211"/>
                      <a:pt x="204" y="222"/>
                      <a:pt x="190" y="222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0" y="177"/>
                      <a:pt x="11" y="165"/>
                      <a:pt x="25" y="165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 noEditPoints="1"/>
              </p:cNvSpPr>
              <p:nvPr/>
            </p:nvSpPr>
            <p:spPr bwMode="auto">
              <a:xfrm>
                <a:off x="5042691" y="2273920"/>
                <a:ext cx="529214" cy="655758"/>
              </a:xfrm>
              <a:custGeom>
                <a:avLst/>
                <a:gdLst>
                  <a:gd name="T0" fmla="*/ 28 w 612"/>
                  <a:gd name="T1" fmla="*/ 504 h 759"/>
                  <a:gd name="T2" fmla="*/ 148 w 612"/>
                  <a:gd name="T3" fmla="*/ 514 h 759"/>
                  <a:gd name="T4" fmla="*/ 179 w 612"/>
                  <a:gd name="T5" fmla="*/ 488 h 759"/>
                  <a:gd name="T6" fmla="*/ 184 w 612"/>
                  <a:gd name="T7" fmla="*/ 423 h 759"/>
                  <a:gd name="T8" fmla="*/ 158 w 612"/>
                  <a:gd name="T9" fmla="*/ 392 h 759"/>
                  <a:gd name="T10" fmla="*/ 38 w 612"/>
                  <a:gd name="T11" fmla="*/ 381 h 759"/>
                  <a:gd name="T12" fmla="*/ 7 w 612"/>
                  <a:gd name="T13" fmla="*/ 407 h 759"/>
                  <a:gd name="T14" fmla="*/ 2 w 612"/>
                  <a:gd name="T15" fmla="*/ 473 h 759"/>
                  <a:gd name="T16" fmla="*/ 28 w 612"/>
                  <a:gd name="T17" fmla="*/ 504 h 759"/>
                  <a:gd name="T18" fmla="*/ 157 w 612"/>
                  <a:gd name="T19" fmla="*/ 669 h 759"/>
                  <a:gd name="T20" fmla="*/ 254 w 612"/>
                  <a:gd name="T21" fmla="*/ 487 h 759"/>
                  <a:gd name="T22" fmla="*/ 334 w 612"/>
                  <a:gd name="T23" fmla="*/ 512 h 759"/>
                  <a:gd name="T24" fmla="*/ 342 w 612"/>
                  <a:gd name="T25" fmla="*/ 515 h 759"/>
                  <a:gd name="T26" fmla="*/ 216 w 612"/>
                  <a:gd name="T27" fmla="*/ 722 h 759"/>
                  <a:gd name="T28" fmla="*/ 157 w 612"/>
                  <a:gd name="T29" fmla="*/ 669 h 759"/>
                  <a:gd name="T30" fmla="*/ 379 w 612"/>
                  <a:gd name="T31" fmla="*/ 7 h 759"/>
                  <a:gd name="T32" fmla="*/ 426 w 612"/>
                  <a:gd name="T33" fmla="*/ 84 h 759"/>
                  <a:gd name="T34" fmla="*/ 349 w 612"/>
                  <a:gd name="T35" fmla="*/ 150 h 759"/>
                  <a:gd name="T36" fmla="*/ 304 w 612"/>
                  <a:gd name="T37" fmla="*/ 59 h 759"/>
                  <a:gd name="T38" fmla="*/ 379 w 612"/>
                  <a:gd name="T39" fmla="*/ 7 h 759"/>
                  <a:gd name="T40" fmla="*/ 371 w 612"/>
                  <a:gd name="T41" fmla="*/ 183 h 759"/>
                  <a:gd name="T42" fmla="*/ 403 w 612"/>
                  <a:gd name="T43" fmla="*/ 199 h 759"/>
                  <a:gd name="T44" fmla="*/ 574 w 612"/>
                  <a:gd name="T45" fmla="*/ 278 h 759"/>
                  <a:gd name="T46" fmla="*/ 579 w 612"/>
                  <a:gd name="T47" fmla="*/ 341 h 759"/>
                  <a:gd name="T48" fmla="*/ 398 w 612"/>
                  <a:gd name="T49" fmla="*/ 296 h 759"/>
                  <a:gd name="T50" fmla="*/ 381 w 612"/>
                  <a:gd name="T51" fmla="*/ 385 h 759"/>
                  <a:gd name="T52" fmla="*/ 390 w 612"/>
                  <a:gd name="T53" fmla="*/ 402 h 759"/>
                  <a:gd name="T54" fmla="*/ 561 w 612"/>
                  <a:gd name="T55" fmla="*/ 593 h 759"/>
                  <a:gd name="T56" fmla="*/ 489 w 612"/>
                  <a:gd name="T57" fmla="*/ 626 h 759"/>
                  <a:gd name="T58" fmla="*/ 233 w 612"/>
                  <a:gd name="T59" fmla="*/ 447 h 759"/>
                  <a:gd name="T60" fmla="*/ 203 w 612"/>
                  <a:gd name="T61" fmla="*/ 392 h 759"/>
                  <a:gd name="T62" fmla="*/ 231 w 612"/>
                  <a:gd name="T63" fmla="*/ 239 h 759"/>
                  <a:gd name="T64" fmla="*/ 157 w 612"/>
                  <a:gd name="T65" fmla="*/ 344 h 759"/>
                  <a:gd name="T66" fmla="*/ 95 w 612"/>
                  <a:gd name="T67" fmla="*/ 332 h 759"/>
                  <a:gd name="T68" fmla="*/ 247 w 612"/>
                  <a:gd name="T69" fmla="*/ 155 h 759"/>
                  <a:gd name="T70" fmla="*/ 313 w 612"/>
                  <a:gd name="T71" fmla="*/ 163 h 759"/>
                  <a:gd name="T72" fmla="*/ 349 w 612"/>
                  <a:gd name="T73" fmla="*/ 227 h 759"/>
                  <a:gd name="T74" fmla="*/ 371 w 612"/>
                  <a:gd name="T75" fmla="*/ 183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2" h="759">
                    <a:moveTo>
                      <a:pt x="28" y="504"/>
                    </a:moveTo>
                    <a:cubicBezTo>
                      <a:pt x="148" y="514"/>
                      <a:pt x="148" y="514"/>
                      <a:pt x="148" y="514"/>
                    </a:cubicBezTo>
                    <a:cubicBezTo>
                      <a:pt x="164" y="516"/>
                      <a:pt x="177" y="504"/>
                      <a:pt x="179" y="488"/>
                    </a:cubicBezTo>
                    <a:cubicBezTo>
                      <a:pt x="184" y="423"/>
                      <a:pt x="184" y="423"/>
                      <a:pt x="184" y="423"/>
                    </a:cubicBezTo>
                    <a:cubicBezTo>
                      <a:pt x="186" y="407"/>
                      <a:pt x="174" y="393"/>
                      <a:pt x="158" y="392"/>
                    </a:cubicBezTo>
                    <a:cubicBezTo>
                      <a:pt x="38" y="381"/>
                      <a:pt x="38" y="381"/>
                      <a:pt x="38" y="381"/>
                    </a:cubicBezTo>
                    <a:cubicBezTo>
                      <a:pt x="23" y="380"/>
                      <a:pt x="9" y="392"/>
                      <a:pt x="7" y="407"/>
                    </a:cubicBezTo>
                    <a:cubicBezTo>
                      <a:pt x="2" y="473"/>
                      <a:pt x="2" y="473"/>
                      <a:pt x="2" y="473"/>
                    </a:cubicBezTo>
                    <a:cubicBezTo>
                      <a:pt x="0" y="489"/>
                      <a:pt x="12" y="503"/>
                      <a:pt x="28" y="504"/>
                    </a:cubicBezTo>
                    <a:close/>
                    <a:moveTo>
                      <a:pt x="157" y="669"/>
                    </a:moveTo>
                    <a:cubicBezTo>
                      <a:pt x="220" y="595"/>
                      <a:pt x="230" y="592"/>
                      <a:pt x="254" y="487"/>
                    </a:cubicBezTo>
                    <a:cubicBezTo>
                      <a:pt x="280" y="496"/>
                      <a:pt x="307" y="504"/>
                      <a:pt x="334" y="512"/>
                    </a:cubicBezTo>
                    <a:cubicBezTo>
                      <a:pt x="337" y="513"/>
                      <a:pt x="339" y="514"/>
                      <a:pt x="342" y="515"/>
                    </a:cubicBezTo>
                    <a:cubicBezTo>
                      <a:pt x="303" y="633"/>
                      <a:pt x="296" y="637"/>
                      <a:pt x="216" y="722"/>
                    </a:cubicBezTo>
                    <a:cubicBezTo>
                      <a:pt x="180" y="759"/>
                      <a:pt x="122" y="709"/>
                      <a:pt x="157" y="669"/>
                    </a:cubicBezTo>
                    <a:close/>
                    <a:moveTo>
                      <a:pt x="379" y="7"/>
                    </a:moveTo>
                    <a:cubicBezTo>
                      <a:pt x="413" y="15"/>
                      <a:pt x="434" y="49"/>
                      <a:pt x="426" y="84"/>
                    </a:cubicBezTo>
                    <a:cubicBezTo>
                      <a:pt x="419" y="120"/>
                      <a:pt x="383" y="157"/>
                      <a:pt x="349" y="150"/>
                    </a:cubicBezTo>
                    <a:cubicBezTo>
                      <a:pt x="315" y="143"/>
                      <a:pt x="297" y="94"/>
                      <a:pt x="304" y="59"/>
                    </a:cubicBezTo>
                    <a:cubicBezTo>
                      <a:pt x="312" y="23"/>
                      <a:pt x="345" y="0"/>
                      <a:pt x="379" y="7"/>
                    </a:cubicBezTo>
                    <a:close/>
                    <a:moveTo>
                      <a:pt x="371" y="183"/>
                    </a:moveTo>
                    <a:cubicBezTo>
                      <a:pt x="378" y="185"/>
                      <a:pt x="393" y="190"/>
                      <a:pt x="403" y="199"/>
                    </a:cubicBezTo>
                    <a:cubicBezTo>
                      <a:pt x="494" y="286"/>
                      <a:pt x="474" y="282"/>
                      <a:pt x="574" y="278"/>
                    </a:cubicBezTo>
                    <a:cubicBezTo>
                      <a:pt x="612" y="277"/>
                      <a:pt x="611" y="338"/>
                      <a:pt x="579" y="341"/>
                    </a:cubicBezTo>
                    <a:cubicBezTo>
                      <a:pt x="477" y="350"/>
                      <a:pt x="470" y="358"/>
                      <a:pt x="398" y="296"/>
                    </a:cubicBezTo>
                    <a:cubicBezTo>
                      <a:pt x="381" y="385"/>
                      <a:pt x="381" y="385"/>
                      <a:pt x="381" y="385"/>
                    </a:cubicBezTo>
                    <a:cubicBezTo>
                      <a:pt x="380" y="392"/>
                      <a:pt x="383" y="399"/>
                      <a:pt x="390" y="402"/>
                    </a:cubicBezTo>
                    <a:cubicBezTo>
                      <a:pt x="494" y="448"/>
                      <a:pt x="515" y="448"/>
                      <a:pt x="561" y="593"/>
                    </a:cubicBezTo>
                    <a:cubicBezTo>
                      <a:pt x="578" y="638"/>
                      <a:pt x="510" y="668"/>
                      <a:pt x="489" y="626"/>
                    </a:cubicBezTo>
                    <a:cubicBezTo>
                      <a:pt x="417" y="484"/>
                      <a:pt x="405" y="506"/>
                      <a:pt x="233" y="447"/>
                    </a:cubicBezTo>
                    <a:cubicBezTo>
                      <a:pt x="211" y="435"/>
                      <a:pt x="203" y="416"/>
                      <a:pt x="203" y="392"/>
                    </a:cubicBezTo>
                    <a:cubicBezTo>
                      <a:pt x="231" y="239"/>
                      <a:pt x="231" y="239"/>
                      <a:pt x="231" y="239"/>
                    </a:cubicBezTo>
                    <a:cubicBezTo>
                      <a:pt x="164" y="260"/>
                      <a:pt x="171" y="259"/>
                      <a:pt x="157" y="344"/>
                    </a:cubicBezTo>
                    <a:cubicBezTo>
                      <a:pt x="151" y="376"/>
                      <a:pt x="91" y="372"/>
                      <a:pt x="95" y="332"/>
                    </a:cubicBezTo>
                    <a:cubicBezTo>
                      <a:pt x="107" y="207"/>
                      <a:pt x="126" y="199"/>
                      <a:pt x="247" y="155"/>
                    </a:cubicBezTo>
                    <a:cubicBezTo>
                      <a:pt x="264" y="149"/>
                      <a:pt x="304" y="160"/>
                      <a:pt x="313" y="163"/>
                    </a:cubicBezTo>
                    <a:cubicBezTo>
                      <a:pt x="349" y="227"/>
                      <a:pt x="349" y="227"/>
                      <a:pt x="349" y="227"/>
                    </a:cubicBezTo>
                    <a:cubicBezTo>
                      <a:pt x="371" y="183"/>
                      <a:pt x="371" y="183"/>
                      <a:pt x="371" y="183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8" name="文本框 8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1483616" y="3191601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 smtClean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      思考</a:t>
              </a:r>
              <a:r>
                <a:rPr lang="zh-CN" altLang="en-US" sz="2400" dirty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调整</a:t>
              </a:r>
            </a:p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929622" y="4912796"/>
            <a:ext cx="3470644" cy="1383088"/>
            <a:chOff x="1111349" y="5145878"/>
            <a:chExt cx="3470644" cy="1383088"/>
          </a:xfrm>
        </p:grpSpPr>
        <p:sp>
          <p:nvSpPr>
            <p:cNvPr id="92" name="任意多边形 9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1111349" y="514587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93" name="组合 9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3897921" y="5376166"/>
              <a:ext cx="491883" cy="483328"/>
              <a:chOff x="5037571" y="856343"/>
              <a:chExt cx="715006" cy="702571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95" name="Freeform 39"/>
              <p:cNvSpPr>
                <a:spLocks/>
              </p:cNvSpPr>
              <p:nvPr/>
            </p:nvSpPr>
            <p:spPr bwMode="auto">
              <a:xfrm>
                <a:off x="5468769" y="856343"/>
                <a:ext cx="244675" cy="244675"/>
              </a:xfrm>
              <a:custGeom>
                <a:avLst/>
                <a:gdLst>
                  <a:gd name="T0" fmla="*/ 19 w 283"/>
                  <a:gd name="T1" fmla="*/ 0 h 283"/>
                  <a:gd name="T2" fmla="*/ 264 w 283"/>
                  <a:gd name="T3" fmla="*/ 0 h 283"/>
                  <a:gd name="T4" fmla="*/ 276 w 283"/>
                  <a:gd name="T5" fmla="*/ 4 h 283"/>
                  <a:gd name="T6" fmla="*/ 224 w 283"/>
                  <a:gd name="T7" fmla="*/ 38 h 283"/>
                  <a:gd name="T8" fmla="*/ 97 w 283"/>
                  <a:gd name="T9" fmla="*/ 38 h 283"/>
                  <a:gd name="T10" fmla="*/ 90 w 283"/>
                  <a:gd name="T11" fmla="*/ 38 h 283"/>
                  <a:gd name="T12" fmla="*/ 38 w 283"/>
                  <a:gd name="T13" fmla="*/ 38 h 283"/>
                  <a:gd name="T14" fmla="*/ 38 w 283"/>
                  <a:gd name="T15" fmla="*/ 245 h 283"/>
                  <a:gd name="T16" fmla="*/ 103 w 283"/>
                  <a:gd name="T17" fmla="*/ 245 h 283"/>
                  <a:gd name="T18" fmla="*/ 127 w 283"/>
                  <a:gd name="T19" fmla="*/ 245 h 283"/>
                  <a:gd name="T20" fmla="*/ 245 w 283"/>
                  <a:gd name="T21" fmla="*/ 245 h 283"/>
                  <a:gd name="T22" fmla="*/ 245 w 283"/>
                  <a:gd name="T23" fmla="*/ 152 h 283"/>
                  <a:gd name="T24" fmla="*/ 283 w 283"/>
                  <a:gd name="T25" fmla="*/ 115 h 283"/>
                  <a:gd name="T26" fmla="*/ 283 w 283"/>
                  <a:gd name="T27" fmla="*/ 264 h 283"/>
                  <a:gd name="T28" fmla="*/ 264 w 283"/>
                  <a:gd name="T29" fmla="*/ 283 h 283"/>
                  <a:gd name="T30" fmla="*/ 19 w 283"/>
                  <a:gd name="T31" fmla="*/ 283 h 283"/>
                  <a:gd name="T32" fmla="*/ 0 w 283"/>
                  <a:gd name="T33" fmla="*/ 264 h 283"/>
                  <a:gd name="T34" fmla="*/ 0 w 283"/>
                  <a:gd name="T35" fmla="*/ 19 h 283"/>
                  <a:gd name="T36" fmla="*/ 19 w 283"/>
                  <a:gd name="T37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3" h="283">
                    <a:moveTo>
                      <a:pt x="19" y="0"/>
                    </a:moveTo>
                    <a:cubicBezTo>
                      <a:pt x="264" y="0"/>
                      <a:pt x="264" y="0"/>
                      <a:pt x="264" y="0"/>
                    </a:cubicBezTo>
                    <a:cubicBezTo>
                      <a:pt x="269" y="0"/>
                      <a:pt x="273" y="2"/>
                      <a:pt x="276" y="4"/>
                    </a:cubicBezTo>
                    <a:cubicBezTo>
                      <a:pt x="259" y="16"/>
                      <a:pt x="242" y="27"/>
                      <a:pt x="224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5" y="38"/>
                      <a:pt x="92" y="38"/>
                      <a:pt x="90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8" y="245"/>
                      <a:pt x="38" y="245"/>
                      <a:pt x="38" y="245"/>
                    </a:cubicBezTo>
                    <a:cubicBezTo>
                      <a:pt x="103" y="245"/>
                      <a:pt x="103" y="245"/>
                      <a:pt x="103" y="245"/>
                    </a:cubicBezTo>
                    <a:cubicBezTo>
                      <a:pt x="111" y="247"/>
                      <a:pt x="119" y="247"/>
                      <a:pt x="127" y="245"/>
                    </a:cubicBezTo>
                    <a:cubicBezTo>
                      <a:pt x="245" y="245"/>
                      <a:pt x="245" y="245"/>
                      <a:pt x="245" y="245"/>
                    </a:cubicBezTo>
                    <a:cubicBezTo>
                      <a:pt x="245" y="152"/>
                      <a:pt x="245" y="152"/>
                      <a:pt x="245" y="152"/>
                    </a:cubicBezTo>
                    <a:cubicBezTo>
                      <a:pt x="258" y="140"/>
                      <a:pt x="270" y="128"/>
                      <a:pt x="283" y="115"/>
                    </a:cubicBezTo>
                    <a:cubicBezTo>
                      <a:pt x="283" y="264"/>
                      <a:pt x="283" y="264"/>
                      <a:pt x="283" y="264"/>
                    </a:cubicBezTo>
                    <a:cubicBezTo>
                      <a:pt x="283" y="274"/>
                      <a:pt x="275" y="283"/>
                      <a:pt x="264" y="283"/>
                    </a:cubicBezTo>
                    <a:cubicBezTo>
                      <a:pt x="19" y="283"/>
                      <a:pt x="19" y="283"/>
                      <a:pt x="19" y="283"/>
                    </a:cubicBezTo>
                    <a:cubicBezTo>
                      <a:pt x="9" y="283"/>
                      <a:pt x="0" y="274"/>
                      <a:pt x="0" y="26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Freeform 40"/>
              <p:cNvSpPr>
                <a:spLocks noEditPoints="1"/>
              </p:cNvSpPr>
              <p:nvPr/>
            </p:nvSpPr>
            <p:spPr bwMode="auto">
              <a:xfrm>
                <a:off x="5037571" y="889259"/>
                <a:ext cx="423518" cy="669655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41"/>
              <p:cNvSpPr>
                <a:spLocks/>
              </p:cNvSpPr>
              <p:nvPr/>
            </p:nvSpPr>
            <p:spPr bwMode="auto">
              <a:xfrm>
                <a:off x="5532772" y="870972"/>
                <a:ext cx="219805" cy="176283"/>
              </a:xfrm>
              <a:custGeom>
                <a:avLst/>
                <a:gdLst>
                  <a:gd name="T0" fmla="*/ 35 w 254"/>
                  <a:gd name="T1" fmla="*/ 62 h 204"/>
                  <a:gd name="T2" fmla="*/ 0 w 254"/>
                  <a:gd name="T3" fmla="*/ 66 h 204"/>
                  <a:gd name="T4" fmla="*/ 11 w 254"/>
                  <a:gd name="T5" fmla="*/ 171 h 204"/>
                  <a:gd name="T6" fmla="*/ 48 w 254"/>
                  <a:gd name="T7" fmla="*/ 195 h 204"/>
                  <a:gd name="T8" fmla="*/ 243 w 254"/>
                  <a:gd name="T9" fmla="*/ 20 h 204"/>
                  <a:gd name="T10" fmla="*/ 230 w 254"/>
                  <a:gd name="T11" fmla="*/ 7 h 204"/>
                  <a:gd name="T12" fmla="*/ 53 w 254"/>
                  <a:gd name="T13" fmla="*/ 116 h 204"/>
                  <a:gd name="T14" fmla="*/ 35 w 254"/>
                  <a:gd name="T15" fmla="*/ 62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" h="204">
                    <a:moveTo>
                      <a:pt x="35" y="62"/>
                    </a:moveTo>
                    <a:cubicBezTo>
                      <a:pt x="31" y="48"/>
                      <a:pt x="0" y="51"/>
                      <a:pt x="0" y="66"/>
                    </a:cubicBezTo>
                    <a:cubicBezTo>
                      <a:pt x="0" y="113"/>
                      <a:pt x="4" y="130"/>
                      <a:pt x="11" y="171"/>
                    </a:cubicBezTo>
                    <a:cubicBezTo>
                      <a:pt x="14" y="186"/>
                      <a:pt x="36" y="204"/>
                      <a:pt x="48" y="195"/>
                    </a:cubicBezTo>
                    <a:cubicBezTo>
                      <a:pt x="133" y="135"/>
                      <a:pt x="169" y="92"/>
                      <a:pt x="243" y="20"/>
                    </a:cubicBezTo>
                    <a:cubicBezTo>
                      <a:pt x="254" y="9"/>
                      <a:pt x="240" y="0"/>
                      <a:pt x="230" y="7"/>
                    </a:cubicBezTo>
                    <a:cubicBezTo>
                      <a:pt x="158" y="56"/>
                      <a:pt x="123" y="73"/>
                      <a:pt x="53" y="116"/>
                    </a:cubicBezTo>
                    <a:cubicBezTo>
                      <a:pt x="42" y="95"/>
                      <a:pt x="40" y="80"/>
                      <a:pt x="35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4" name="文本框 9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1470102" y="5205527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0298A8"/>
                </a:buClr>
              </a:pPr>
              <a:r>
                <a:rPr lang="zh-CN" altLang="en-US" sz="2400" dirty="0" smtClean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      最终</a:t>
              </a:r>
              <a:r>
                <a:rPr lang="zh-CN" altLang="en-US" sz="2400" dirty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目标</a:t>
              </a:r>
            </a:p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8" name="组合 97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7394414" y="1915746"/>
            <a:ext cx="3470644" cy="1338299"/>
            <a:chOff x="7576141" y="2148828"/>
            <a:chExt cx="3470644" cy="1338299"/>
          </a:xfrm>
        </p:grpSpPr>
        <p:sp>
          <p:nvSpPr>
            <p:cNvPr id="99" name="任意多边形 9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7576141" y="214882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00" name="组合 9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7782315" y="2396290"/>
              <a:ext cx="409704" cy="406952"/>
              <a:chOff x="6463926" y="2278309"/>
              <a:chExt cx="708057" cy="703302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102" name="Freeform 30"/>
              <p:cNvSpPr>
                <a:spLocks noEditPoints="1"/>
              </p:cNvSpPr>
              <p:nvPr/>
            </p:nvSpPr>
            <p:spPr bwMode="auto">
              <a:xfrm>
                <a:off x="6687023" y="2278309"/>
                <a:ext cx="261864" cy="305752"/>
              </a:xfrm>
              <a:custGeom>
                <a:avLst/>
                <a:gdLst>
                  <a:gd name="T0" fmla="*/ 150 w 303"/>
                  <a:gd name="T1" fmla="*/ 1 h 354"/>
                  <a:gd name="T2" fmla="*/ 81 w 303"/>
                  <a:gd name="T3" fmla="*/ 76 h 354"/>
                  <a:gd name="T4" fmla="*/ 153 w 303"/>
                  <a:gd name="T5" fmla="*/ 165 h 354"/>
                  <a:gd name="T6" fmla="*/ 222 w 303"/>
                  <a:gd name="T7" fmla="*/ 74 h 354"/>
                  <a:gd name="T8" fmla="*/ 150 w 303"/>
                  <a:gd name="T9" fmla="*/ 1 h 354"/>
                  <a:gd name="T10" fmla="*/ 151 w 303"/>
                  <a:gd name="T11" fmla="*/ 261 h 354"/>
                  <a:gd name="T12" fmla="*/ 198 w 303"/>
                  <a:gd name="T13" fmla="*/ 196 h 354"/>
                  <a:gd name="T14" fmla="*/ 210 w 303"/>
                  <a:gd name="T15" fmla="*/ 190 h 354"/>
                  <a:gd name="T16" fmla="*/ 260 w 303"/>
                  <a:gd name="T17" fmla="*/ 199 h 354"/>
                  <a:gd name="T18" fmla="*/ 290 w 303"/>
                  <a:gd name="T19" fmla="*/ 225 h 354"/>
                  <a:gd name="T20" fmla="*/ 303 w 303"/>
                  <a:gd name="T21" fmla="*/ 330 h 354"/>
                  <a:gd name="T22" fmla="*/ 297 w 303"/>
                  <a:gd name="T23" fmla="*/ 347 h 354"/>
                  <a:gd name="T24" fmla="*/ 280 w 303"/>
                  <a:gd name="T25" fmla="*/ 354 h 354"/>
                  <a:gd name="T26" fmla="*/ 23 w 303"/>
                  <a:gd name="T27" fmla="*/ 354 h 354"/>
                  <a:gd name="T28" fmla="*/ 6 w 303"/>
                  <a:gd name="T29" fmla="*/ 347 h 354"/>
                  <a:gd name="T30" fmla="*/ 0 w 303"/>
                  <a:gd name="T31" fmla="*/ 330 h 354"/>
                  <a:gd name="T32" fmla="*/ 13 w 303"/>
                  <a:gd name="T33" fmla="*/ 225 h 354"/>
                  <a:gd name="T34" fmla="*/ 43 w 303"/>
                  <a:gd name="T35" fmla="*/ 199 h 354"/>
                  <a:gd name="T36" fmla="*/ 93 w 303"/>
                  <a:gd name="T37" fmla="*/ 190 h 354"/>
                  <a:gd name="T38" fmla="*/ 105 w 303"/>
                  <a:gd name="T39" fmla="*/ 196 h 354"/>
                  <a:gd name="T40" fmla="*/ 151 w 303"/>
                  <a:gd name="T41" fmla="*/ 261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3" h="354">
                    <a:moveTo>
                      <a:pt x="150" y="1"/>
                    </a:moveTo>
                    <a:cubicBezTo>
                      <a:pt x="111" y="2"/>
                      <a:pt x="80" y="36"/>
                      <a:pt x="81" y="76"/>
                    </a:cubicBezTo>
                    <a:cubicBezTo>
                      <a:pt x="82" y="117"/>
                      <a:pt x="114" y="166"/>
                      <a:pt x="153" y="165"/>
                    </a:cubicBezTo>
                    <a:cubicBezTo>
                      <a:pt x="192" y="165"/>
                      <a:pt x="223" y="114"/>
                      <a:pt x="222" y="74"/>
                    </a:cubicBezTo>
                    <a:cubicBezTo>
                      <a:pt x="221" y="33"/>
                      <a:pt x="189" y="0"/>
                      <a:pt x="150" y="1"/>
                    </a:cubicBezTo>
                    <a:close/>
                    <a:moveTo>
                      <a:pt x="151" y="261"/>
                    </a:moveTo>
                    <a:cubicBezTo>
                      <a:pt x="198" y="196"/>
                      <a:pt x="198" y="196"/>
                      <a:pt x="198" y="196"/>
                    </a:cubicBezTo>
                    <a:cubicBezTo>
                      <a:pt x="201" y="192"/>
                      <a:pt x="206" y="190"/>
                      <a:pt x="210" y="190"/>
                    </a:cubicBezTo>
                    <a:cubicBezTo>
                      <a:pt x="260" y="199"/>
                      <a:pt x="260" y="199"/>
                      <a:pt x="260" y="199"/>
                    </a:cubicBezTo>
                    <a:cubicBezTo>
                      <a:pt x="278" y="202"/>
                      <a:pt x="288" y="217"/>
                      <a:pt x="290" y="225"/>
                    </a:cubicBezTo>
                    <a:cubicBezTo>
                      <a:pt x="297" y="274"/>
                      <a:pt x="301" y="304"/>
                      <a:pt x="303" y="330"/>
                    </a:cubicBezTo>
                    <a:cubicBezTo>
                      <a:pt x="303" y="336"/>
                      <a:pt x="301" y="342"/>
                      <a:pt x="297" y="347"/>
                    </a:cubicBezTo>
                    <a:cubicBezTo>
                      <a:pt x="292" y="351"/>
                      <a:pt x="287" y="354"/>
                      <a:pt x="280" y="354"/>
                    </a:cubicBezTo>
                    <a:cubicBezTo>
                      <a:pt x="23" y="354"/>
                      <a:pt x="23" y="354"/>
                      <a:pt x="23" y="354"/>
                    </a:cubicBezTo>
                    <a:cubicBezTo>
                      <a:pt x="16" y="354"/>
                      <a:pt x="11" y="351"/>
                      <a:pt x="6" y="347"/>
                    </a:cubicBezTo>
                    <a:cubicBezTo>
                      <a:pt x="2" y="342"/>
                      <a:pt x="0" y="336"/>
                      <a:pt x="0" y="330"/>
                    </a:cubicBezTo>
                    <a:cubicBezTo>
                      <a:pt x="2" y="304"/>
                      <a:pt x="6" y="274"/>
                      <a:pt x="13" y="225"/>
                    </a:cubicBezTo>
                    <a:cubicBezTo>
                      <a:pt x="15" y="217"/>
                      <a:pt x="25" y="202"/>
                      <a:pt x="43" y="199"/>
                    </a:cubicBezTo>
                    <a:cubicBezTo>
                      <a:pt x="93" y="190"/>
                      <a:pt x="93" y="190"/>
                      <a:pt x="93" y="190"/>
                    </a:cubicBezTo>
                    <a:cubicBezTo>
                      <a:pt x="97" y="190"/>
                      <a:pt x="102" y="192"/>
                      <a:pt x="105" y="196"/>
                    </a:cubicBezTo>
                    <a:cubicBezTo>
                      <a:pt x="151" y="261"/>
                      <a:pt x="151" y="261"/>
                      <a:pt x="151" y="261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31"/>
              <p:cNvSpPr>
                <a:spLocks noEditPoints="1"/>
              </p:cNvSpPr>
              <p:nvPr/>
            </p:nvSpPr>
            <p:spPr bwMode="auto">
              <a:xfrm>
                <a:off x="6463926" y="2632337"/>
                <a:ext cx="268082" cy="349274"/>
              </a:xfrm>
              <a:custGeom>
                <a:avLst/>
                <a:gdLst>
                  <a:gd name="T0" fmla="*/ 153 w 310"/>
                  <a:gd name="T1" fmla="*/ 1 h 404"/>
                  <a:gd name="T2" fmla="*/ 84 w 310"/>
                  <a:gd name="T3" fmla="*/ 76 h 404"/>
                  <a:gd name="T4" fmla="*/ 156 w 310"/>
                  <a:gd name="T5" fmla="*/ 165 h 404"/>
                  <a:gd name="T6" fmla="*/ 225 w 310"/>
                  <a:gd name="T7" fmla="*/ 73 h 404"/>
                  <a:gd name="T8" fmla="*/ 153 w 310"/>
                  <a:gd name="T9" fmla="*/ 1 h 404"/>
                  <a:gd name="T10" fmla="*/ 155 w 310"/>
                  <a:gd name="T11" fmla="*/ 261 h 404"/>
                  <a:gd name="T12" fmla="*/ 201 w 310"/>
                  <a:gd name="T13" fmla="*/ 195 h 404"/>
                  <a:gd name="T14" fmla="*/ 213 w 310"/>
                  <a:gd name="T15" fmla="*/ 190 h 404"/>
                  <a:gd name="T16" fmla="*/ 263 w 310"/>
                  <a:gd name="T17" fmla="*/ 199 h 404"/>
                  <a:gd name="T18" fmla="*/ 293 w 310"/>
                  <a:gd name="T19" fmla="*/ 225 h 404"/>
                  <a:gd name="T20" fmla="*/ 304 w 310"/>
                  <a:gd name="T21" fmla="*/ 385 h 404"/>
                  <a:gd name="T22" fmla="*/ 282 w 310"/>
                  <a:gd name="T23" fmla="*/ 404 h 404"/>
                  <a:gd name="T24" fmla="*/ 27 w 310"/>
                  <a:gd name="T25" fmla="*/ 404 h 404"/>
                  <a:gd name="T26" fmla="*/ 5 w 310"/>
                  <a:gd name="T27" fmla="*/ 385 h 404"/>
                  <a:gd name="T28" fmla="*/ 16 w 310"/>
                  <a:gd name="T29" fmla="*/ 225 h 404"/>
                  <a:gd name="T30" fmla="*/ 46 w 310"/>
                  <a:gd name="T31" fmla="*/ 199 h 404"/>
                  <a:gd name="T32" fmla="*/ 96 w 310"/>
                  <a:gd name="T33" fmla="*/ 190 h 404"/>
                  <a:gd name="T34" fmla="*/ 108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3" y="1"/>
                    </a:moveTo>
                    <a:cubicBezTo>
                      <a:pt x="114" y="1"/>
                      <a:pt x="83" y="35"/>
                      <a:pt x="84" y="76"/>
                    </a:cubicBezTo>
                    <a:cubicBezTo>
                      <a:pt x="85" y="117"/>
                      <a:pt x="117" y="166"/>
                      <a:pt x="156" y="165"/>
                    </a:cubicBezTo>
                    <a:cubicBezTo>
                      <a:pt x="195" y="164"/>
                      <a:pt x="226" y="114"/>
                      <a:pt x="225" y="73"/>
                    </a:cubicBezTo>
                    <a:cubicBezTo>
                      <a:pt x="224" y="32"/>
                      <a:pt x="192" y="0"/>
                      <a:pt x="153" y="1"/>
                    </a:cubicBezTo>
                    <a:close/>
                    <a:moveTo>
                      <a:pt x="155" y="261"/>
                    </a:moveTo>
                    <a:cubicBezTo>
                      <a:pt x="201" y="195"/>
                      <a:pt x="201" y="195"/>
                      <a:pt x="201" y="195"/>
                    </a:cubicBezTo>
                    <a:cubicBezTo>
                      <a:pt x="204" y="191"/>
                      <a:pt x="209" y="189"/>
                      <a:pt x="213" y="190"/>
                    </a:cubicBezTo>
                    <a:cubicBezTo>
                      <a:pt x="263" y="199"/>
                      <a:pt x="263" y="199"/>
                      <a:pt x="263" y="199"/>
                    </a:cubicBezTo>
                    <a:cubicBezTo>
                      <a:pt x="281" y="202"/>
                      <a:pt x="291" y="216"/>
                      <a:pt x="293" y="225"/>
                    </a:cubicBezTo>
                    <a:cubicBezTo>
                      <a:pt x="304" y="309"/>
                      <a:pt x="310" y="336"/>
                      <a:pt x="304" y="385"/>
                    </a:cubicBezTo>
                    <a:cubicBezTo>
                      <a:pt x="303" y="396"/>
                      <a:pt x="294" y="404"/>
                      <a:pt x="282" y="404"/>
                    </a:cubicBezTo>
                    <a:cubicBezTo>
                      <a:pt x="27" y="404"/>
                      <a:pt x="27" y="404"/>
                      <a:pt x="27" y="404"/>
                    </a:cubicBezTo>
                    <a:cubicBezTo>
                      <a:pt x="15" y="404"/>
                      <a:pt x="6" y="396"/>
                      <a:pt x="5" y="385"/>
                    </a:cubicBezTo>
                    <a:cubicBezTo>
                      <a:pt x="0" y="336"/>
                      <a:pt x="5" y="309"/>
                      <a:pt x="16" y="225"/>
                    </a:cubicBezTo>
                    <a:cubicBezTo>
                      <a:pt x="18" y="216"/>
                      <a:pt x="28" y="202"/>
                      <a:pt x="46" y="199"/>
                    </a:cubicBezTo>
                    <a:cubicBezTo>
                      <a:pt x="96" y="190"/>
                      <a:pt x="96" y="190"/>
                      <a:pt x="96" y="190"/>
                    </a:cubicBezTo>
                    <a:cubicBezTo>
                      <a:pt x="100" y="189"/>
                      <a:pt x="105" y="191"/>
                      <a:pt x="108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32"/>
              <p:cNvSpPr>
                <a:spLocks/>
              </p:cNvSpPr>
              <p:nvPr/>
            </p:nvSpPr>
            <p:spPr bwMode="auto">
              <a:xfrm>
                <a:off x="6727619" y="2616977"/>
                <a:ext cx="180672" cy="154705"/>
              </a:xfrm>
              <a:custGeom>
                <a:avLst/>
                <a:gdLst>
                  <a:gd name="T0" fmla="*/ 85 w 209"/>
                  <a:gd name="T1" fmla="*/ 19 h 179"/>
                  <a:gd name="T2" fmla="*/ 104 w 209"/>
                  <a:gd name="T3" fmla="*/ 0 h 179"/>
                  <a:gd name="T4" fmla="*/ 124 w 209"/>
                  <a:gd name="T5" fmla="*/ 19 h 179"/>
                  <a:gd name="T6" fmla="*/ 124 w 209"/>
                  <a:gd name="T7" fmla="*/ 98 h 179"/>
                  <a:gd name="T8" fmla="*/ 197 w 209"/>
                  <a:gd name="T9" fmla="*/ 141 h 179"/>
                  <a:gd name="T10" fmla="*/ 204 w 209"/>
                  <a:gd name="T11" fmla="*/ 167 h 179"/>
                  <a:gd name="T12" fmla="*/ 178 w 209"/>
                  <a:gd name="T13" fmla="*/ 174 h 179"/>
                  <a:gd name="T14" fmla="*/ 104 w 209"/>
                  <a:gd name="T15" fmla="*/ 131 h 179"/>
                  <a:gd name="T16" fmla="*/ 31 w 209"/>
                  <a:gd name="T17" fmla="*/ 174 h 179"/>
                  <a:gd name="T18" fmla="*/ 5 w 209"/>
                  <a:gd name="T19" fmla="*/ 167 h 179"/>
                  <a:gd name="T20" fmla="*/ 12 w 209"/>
                  <a:gd name="T21" fmla="*/ 141 h 179"/>
                  <a:gd name="T22" fmla="*/ 85 w 209"/>
                  <a:gd name="T23" fmla="*/ 98 h 179"/>
                  <a:gd name="T24" fmla="*/ 85 w 209"/>
                  <a:gd name="T25" fmla="*/ 1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9" h="179">
                    <a:moveTo>
                      <a:pt x="85" y="19"/>
                    </a:moveTo>
                    <a:cubicBezTo>
                      <a:pt x="85" y="8"/>
                      <a:pt x="94" y="0"/>
                      <a:pt x="104" y="0"/>
                    </a:cubicBezTo>
                    <a:cubicBezTo>
                      <a:pt x="115" y="0"/>
                      <a:pt x="124" y="8"/>
                      <a:pt x="124" y="19"/>
                    </a:cubicBezTo>
                    <a:cubicBezTo>
                      <a:pt x="124" y="98"/>
                      <a:pt x="124" y="98"/>
                      <a:pt x="124" y="98"/>
                    </a:cubicBezTo>
                    <a:cubicBezTo>
                      <a:pt x="197" y="141"/>
                      <a:pt x="197" y="141"/>
                      <a:pt x="197" y="141"/>
                    </a:cubicBezTo>
                    <a:cubicBezTo>
                      <a:pt x="206" y="146"/>
                      <a:pt x="209" y="158"/>
                      <a:pt x="204" y="167"/>
                    </a:cubicBezTo>
                    <a:cubicBezTo>
                      <a:pt x="198" y="176"/>
                      <a:pt x="187" y="179"/>
                      <a:pt x="178" y="174"/>
                    </a:cubicBezTo>
                    <a:cubicBezTo>
                      <a:pt x="104" y="131"/>
                      <a:pt x="104" y="131"/>
                      <a:pt x="104" y="131"/>
                    </a:cubicBezTo>
                    <a:cubicBezTo>
                      <a:pt x="31" y="174"/>
                      <a:pt x="31" y="174"/>
                      <a:pt x="31" y="174"/>
                    </a:cubicBezTo>
                    <a:cubicBezTo>
                      <a:pt x="22" y="179"/>
                      <a:pt x="11" y="176"/>
                      <a:pt x="5" y="167"/>
                    </a:cubicBezTo>
                    <a:cubicBezTo>
                      <a:pt x="0" y="158"/>
                      <a:pt x="3" y="146"/>
                      <a:pt x="12" y="141"/>
                    </a:cubicBezTo>
                    <a:cubicBezTo>
                      <a:pt x="85" y="98"/>
                      <a:pt x="85" y="98"/>
                      <a:pt x="85" y="98"/>
                    </a:cubicBezTo>
                    <a:cubicBezTo>
                      <a:pt x="85" y="19"/>
                      <a:pt x="85" y="19"/>
                      <a:pt x="8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33"/>
              <p:cNvSpPr>
                <a:spLocks noEditPoints="1"/>
              </p:cNvSpPr>
              <p:nvPr/>
            </p:nvSpPr>
            <p:spPr bwMode="auto">
              <a:xfrm>
                <a:off x="6903901" y="2632337"/>
                <a:ext cx="268082" cy="349274"/>
              </a:xfrm>
              <a:custGeom>
                <a:avLst/>
                <a:gdLst>
                  <a:gd name="T0" fmla="*/ 154 w 310"/>
                  <a:gd name="T1" fmla="*/ 1 h 404"/>
                  <a:gd name="T2" fmla="*/ 85 w 310"/>
                  <a:gd name="T3" fmla="*/ 76 h 404"/>
                  <a:gd name="T4" fmla="*/ 157 w 310"/>
                  <a:gd name="T5" fmla="*/ 165 h 404"/>
                  <a:gd name="T6" fmla="*/ 226 w 310"/>
                  <a:gd name="T7" fmla="*/ 73 h 404"/>
                  <a:gd name="T8" fmla="*/ 154 w 310"/>
                  <a:gd name="T9" fmla="*/ 1 h 404"/>
                  <a:gd name="T10" fmla="*/ 155 w 310"/>
                  <a:gd name="T11" fmla="*/ 261 h 404"/>
                  <a:gd name="T12" fmla="*/ 202 w 310"/>
                  <a:gd name="T13" fmla="*/ 195 h 404"/>
                  <a:gd name="T14" fmla="*/ 214 w 310"/>
                  <a:gd name="T15" fmla="*/ 190 h 404"/>
                  <a:gd name="T16" fmla="*/ 264 w 310"/>
                  <a:gd name="T17" fmla="*/ 199 h 404"/>
                  <a:gd name="T18" fmla="*/ 294 w 310"/>
                  <a:gd name="T19" fmla="*/ 225 h 404"/>
                  <a:gd name="T20" fmla="*/ 305 w 310"/>
                  <a:gd name="T21" fmla="*/ 385 h 404"/>
                  <a:gd name="T22" fmla="*/ 283 w 310"/>
                  <a:gd name="T23" fmla="*/ 404 h 404"/>
                  <a:gd name="T24" fmla="*/ 28 w 310"/>
                  <a:gd name="T25" fmla="*/ 404 h 404"/>
                  <a:gd name="T26" fmla="*/ 6 w 310"/>
                  <a:gd name="T27" fmla="*/ 385 h 404"/>
                  <a:gd name="T28" fmla="*/ 17 w 310"/>
                  <a:gd name="T29" fmla="*/ 225 h 404"/>
                  <a:gd name="T30" fmla="*/ 47 w 310"/>
                  <a:gd name="T31" fmla="*/ 199 h 404"/>
                  <a:gd name="T32" fmla="*/ 97 w 310"/>
                  <a:gd name="T33" fmla="*/ 190 h 404"/>
                  <a:gd name="T34" fmla="*/ 109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4" y="1"/>
                    </a:moveTo>
                    <a:cubicBezTo>
                      <a:pt x="115" y="1"/>
                      <a:pt x="84" y="35"/>
                      <a:pt x="85" y="76"/>
                    </a:cubicBezTo>
                    <a:cubicBezTo>
                      <a:pt x="86" y="117"/>
                      <a:pt x="118" y="166"/>
                      <a:pt x="157" y="165"/>
                    </a:cubicBezTo>
                    <a:cubicBezTo>
                      <a:pt x="196" y="164"/>
                      <a:pt x="227" y="114"/>
                      <a:pt x="226" y="73"/>
                    </a:cubicBezTo>
                    <a:cubicBezTo>
                      <a:pt x="225" y="32"/>
                      <a:pt x="193" y="0"/>
                      <a:pt x="154" y="1"/>
                    </a:cubicBezTo>
                    <a:close/>
                    <a:moveTo>
                      <a:pt x="155" y="261"/>
                    </a:moveTo>
                    <a:cubicBezTo>
                      <a:pt x="202" y="195"/>
                      <a:pt x="202" y="195"/>
                      <a:pt x="202" y="195"/>
                    </a:cubicBezTo>
                    <a:cubicBezTo>
                      <a:pt x="205" y="191"/>
                      <a:pt x="209" y="189"/>
                      <a:pt x="214" y="190"/>
                    </a:cubicBezTo>
                    <a:cubicBezTo>
                      <a:pt x="264" y="199"/>
                      <a:pt x="264" y="199"/>
                      <a:pt x="264" y="199"/>
                    </a:cubicBezTo>
                    <a:cubicBezTo>
                      <a:pt x="282" y="202"/>
                      <a:pt x="292" y="216"/>
                      <a:pt x="294" y="225"/>
                    </a:cubicBezTo>
                    <a:cubicBezTo>
                      <a:pt x="305" y="309"/>
                      <a:pt x="310" y="336"/>
                      <a:pt x="305" y="385"/>
                    </a:cubicBezTo>
                    <a:cubicBezTo>
                      <a:pt x="304" y="396"/>
                      <a:pt x="295" y="404"/>
                      <a:pt x="283" y="404"/>
                    </a:cubicBezTo>
                    <a:cubicBezTo>
                      <a:pt x="28" y="404"/>
                      <a:pt x="28" y="404"/>
                      <a:pt x="28" y="404"/>
                    </a:cubicBezTo>
                    <a:cubicBezTo>
                      <a:pt x="16" y="404"/>
                      <a:pt x="7" y="396"/>
                      <a:pt x="6" y="385"/>
                    </a:cubicBezTo>
                    <a:cubicBezTo>
                      <a:pt x="0" y="336"/>
                      <a:pt x="6" y="309"/>
                      <a:pt x="17" y="225"/>
                    </a:cubicBezTo>
                    <a:cubicBezTo>
                      <a:pt x="19" y="216"/>
                      <a:pt x="29" y="202"/>
                      <a:pt x="47" y="199"/>
                    </a:cubicBezTo>
                    <a:cubicBezTo>
                      <a:pt x="97" y="190"/>
                      <a:pt x="97" y="190"/>
                      <a:pt x="97" y="190"/>
                    </a:cubicBezTo>
                    <a:cubicBezTo>
                      <a:pt x="101" y="189"/>
                      <a:pt x="106" y="191"/>
                      <a:pt x="109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1" name="文本框 10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8404939" y="2163688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 smtClean="0">
                  <a:solidFill>
                    <a:srgbClr val="029BAB"/>
                  </a:solidFill>
                  <a:sym typeface="+mn-lt"/>
                </a:rPr>
                <a:t>  初步完成目标</a:t>
              </a:r>
            </a:p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6" name="组合 105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7394414" y="3901396"/>
            <a:ext cx="3470644" cy="1373024"/>
            <a:chOff x="7576141" y="4134478"/>
            <a:chExt cx="3470644" cy="1373024"/>
          </a:xfrm>
        </p:grpSpPr>
        <p:sp>
          <p:nvSpPr>
            <p:cNvPr id="107" name="任意多边形 10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7576141" y="413447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08" name="组合 10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7797587" y="4354618"/>
              <a:ext cx="488822" cy="461595"/>
              <a:chOff x="6460269" y="872801"/>
              <a:chExt cx="709154" cy="669655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110" name="Freeform 42"/>
              <p:cNvSpPr>
                <a:spLocks noEditPoints="1"/>
              </p:cNvSpPr>
              <p:nvPr/>
            </p:nvSpPr>
            <p:spPr bwMode="auto">
              <a:xfrm>
                <a:off x="6460269" y="872801"/>
                <a:ext cx="442902" cy="669655"/>
              </a:xfrm>
              <a:custGeom>
                <a:avLst/>
                <a:gdLst>
                  <a:gd name="T0" fmla="*/ 250 w 512"/>
                  <a:gd name="T1" fmla="*/ 737 h 775"/>
                  <a:gd name="T2" fmla="*/ 209 w 512"/>
                  <a:gd name="T3" fmla="*/ 775 h 775"/>
                  <a:gd name="T4" fmla="*/ 173 w 512"/>
                  <a:gd name="T5" fmla="*/ 762 h 775"/>
                  <a:gd name="T6" fmla="*/ 159 w 512"/>
                  <a:gd name="T7" fmla="*/ 762 h 775"/>
                  <a:gd name="T8" fmla="*/ 124 w 512"/>
                  <a:gd name="T9" fmla="*/ 775 h 775"/>
                  <a:gd name="T10" fmla="*/ 83 w 512"/>
                  <a:gd name="T11" fmla="*/ 737 h 775"/>
                  <a:gd name="T12" fmla="*/ 75 w 512"/>
                  <a:gd name="T13" fmla="*/ 475 h 775"/>
                  <a:gd name="T14" fmla="*/ 65 w 512"/>
                  <a:gd name="T15" fmla="*/ 474 h 775"/>
                  <a:gd name="T16" fmla="*/ 21 w 512"/>
                  <a:gd name="T17" fmla="*/ 441 h 775"/>
                  <a:gd name="T18" fmla="*/ 19 w 512"/>
                  <a:gd name="T19" fmla="*/ 214 h 775"/>
                  <a:gd name="T20" fmla="*/ 48 w 512"/>
                  <a:gd name="T21" fmla="*/ 189 h 775"/>
                  <a:gd name="T22" fmla="*/ 119 w 512"/>
                  <a:gd name="T23" fmla="*/ 181 h 775"/>
                  <a:gd name="T24" fmla="*/ 131 w 512"/>
                  <a:gd name="T25" fmla="*/ 186 h 775"/>
                  <a:gd name="T26" fmla="*/ 166 w 512"/>
                  <a:gd name="T27" fmla="*/ 239 h 775"/>
                  <a:gd name="T28" fmla="*/ 202 w 512"/>
                  <a:gd name="T29" fmla="*/ 186 h 775"/>
                  <a:gd name="T30" fmla="*/ 213 w 512"/>
                  <a:gd name="T31" fmla="*/ 181 h 775"/>
                  <a:gd name="T32" fmla="*/ 269 w 512"/>
                  <a:gd name="T33" fmla="*/ 184 h 775"/>
                  <a:gd name="T34" fmla="*/ 286 w 512"/>
                  <a:gd name="T35" fmla="*/ 190 h 775"/>
                  <a:gd name="T36" fmla="*/ 361 w 512"/>
                  <a:gd name="T37" fmla="*/ 220 h 775"/>
                  <a:gd name="T38" fmla="*/ 454 w 512"/>
                  <a:gd name="T39" fmla="*/ 179 h 775"/>
                  <a:gd name="T40" fmla="*/ 503 w 512"/>
                  <a:gd name="T41" fmla="*/ 193 h 775"/>
                  <a:gd name="T42" fmla="*/ 488 w 512"/>
                  <a:gd name="T43" fmla="*/ 243 h 775"/>
                  <a:gd name="T44" fmla="*/ 382 w 512"/>
                  <a:gd name="T45" fmla="*/ 290 h 775"/>
                  <a:gd name="T46" fmla="*/ 359 w 512"/>
                  <a:gd name="T47" fmla="*/ 294 h 775"/>
                  <a:gd name="T48" fmla="*/ 266 w 512"/>
                  <a:gd name="T49" fmla="*/ 263 h 775"/>
                  <a:gd name="T50" fmla="*/ 261 w 512"/>
                  <a:gd name="T51" fmla="*/ 265 h 775"/>
                  <a:gd name="T52" fmla="*/ 250 w 512"/>
                  <a:gd name="T53" fmla="*/ 737 h 775"/>
                  <a:gd name="T54" fmla="*/ 168 w 512"/>
                  <a:gd name="T55" fmla="*/ 1 h 775"/>
                  <a:gd name="T56" fmla="*/ 233 w 512"/>
                  <a:gd name="T57" fmla="*/ 72 h 775"/>
                  <a:gd name="T58" fmla="*/ 165 w 512"/>
                  <a:gd name="T59" fmla="*/ 157 h 775"/>
                  <a:gd name="T60" fmla="*/ 99 w 512"/>
                  <a:gd name="T61" fmla="*/ 70 h 775"/>
                  <a:gd name="T62" fmla="*/ 168 w 512"/>
                  <a:gd name="T63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2" h="775">
                    <a:moveTo>
                      <a:pt x="250" y="737"/>
                    </a:moveTo>
                    <a:cubicBezTo>
                      <a:pt x="249" y="758"/>
                      <a:pt x="228" y="775"/>
                      <a:pt x="209" y="775"/>
                    </a:cubicBezTo>
                    <a:cubicBezTo>
                      <a:pt x="196" y="775"/>
                      <a:pt x="180" y="770"/>
                      <a:pt x="173" y="762"/>
                    </a:cubicBezTo>
                    <a:cubicBezTo>
                      <a:pt x="170" y="757"/>
                      <a:pt x="163" y="757"/>
                      <a:pt x="159" y="762"/>
                    </a:cubicBezTo>
                    <a:cubicBezTo>
                      <a:pt x="153" y="770"/>
                      <a:pt x="137" y="775"/>
                      <a:pt x="124" y="775"/>
                    </a:cubicBezTo>
                    <a:cubicBezTo>
                      <a:pt x="105" y="775"/>
                      <a:pt x="84" y="758"/>
                      <a:pt x="83" y="737"/>
                    </a:cubicBezTo>
                    <a:cubicBezTo>
                      <a:pt x="75" y="475"/>
                      <a:pt x="75" y="475"/>
                      <a:pt x="75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6" y="472"/>
                      <a:pt x="24" y="460"/>
                      <a:pt x="21" y="441"/>
                    </a:cubicBezTo>
                    <a:cubicBezTo>
                      <a:pt x="0" y="333"/>
                      <a:pt x="4" y="328"/>
                      <a:pt x="19" y="214"/>
                    </a:cubicBezTo>
                    <a:cubicBezTo>
                      <a:pt x="21" y="206"/>
                      <a:pt x="30" y="191"/>
                      <a:pt x="48" y="189"/>
                    </a:cubicBezTo>
                    <a:cubicBezTo>
                      <a:pt x="119" y="181"/>
                      <a:pt x="119" y="181"/>
                      <a:pt x="119" y="181"/>
                    </a:cubicBezTo>
                    <a:cubicBezTo>
                      <a:pt x="124" y="180"/>
                      <a:pt x="128" y="182"/>
                      <a:pt x="131" y="186"/>
                    </a:cubicBezTo>
                    <a:cubicBezTo>
                      <a:pt x="166" y="239"/>
                      <a:pt x="166" y="239"/>
                      <a:pt x="166" y="239"/>
                    </a:cubicBezTo>
                    <a:cubicBezTo>
                      <a:pt x="202" y="186"/>
                      <a:pt x="202" y="186"/>
                      <a:pt x="202" y="186"/>
                    </a:cubicBezTo>
                    <a:cubicBezTo>
                      <a:pt x="204" y="182"/>
                      <a:pt x="209" y="180"/>
                      <a:pt x="213" y="181"/>
                    </a:cubicBezTo>
                    <a:cubicBezTo>
                      <a:pt x="219" y="181"/>
                      <a:pt x="248" y="183"/>
                      <a:pt x="269" y="184"/>
                    </a:cubicBezTo>
                    <a:cubicBezTo>
                      <a:pt x="275" y="185"/>
                      <a:pt x="281" y="186"/>
                      <a:pt x="286" y="190"/>
                    </a:cubicBezTo>
                    <a:cubicBezTo>
                      <a:pt x="309" y="204"/>
                      <a:pt x="334" y="215"/>
                      <a:pt x="361" y="220"/>
                    </a:cubicBezTo>
                    <a:cubicBezTo>
                      <a:pt x="393" y="209"/>
                      <a:pt x="424" y="195"/>
                      <a:pt x="454" y="179"/>
                    </a:cubicBezTo>
                    <a:cubicBezTo>
                      <a:pt x="471" y="169"/>
                      <a:pt x="493" y="176"/>
                      <a:pt x="503" y="193"/>
                    </a:cubicBezTo>
                    <a:cubicBezTo>
                      <a:pt x="512" y="211"/>
                      <a:pt x="506" y="233"/>
                      <a:pt x="488" y="243"/>
                    </a:cubicBezTo>
                    <a:cubicBezTo>
                      <a:pt x="452" y="262"/>
                      <a:pt x="420" y="274"/>
                      <a:pt x="382" y="290"/>
                    </a:cubicBezTo>
                    <a:cubicBezTo>
                      <a:pt x="375" y="293"/>
                      <a:pt x="367" y="295"/>
                      <a:pt x="359" y="294"/>
                    </a:cubicBezTo>
                    <a:cubicBezTo>
                      <a:pt x="326" y="288"/>
                      <a:pt x="296" y="279"/>
                      <a:pt x="266" y="263"/>
                    </a:cubicBezTo>
                    <a:cubicBezTo>
                      <a:pt x="261" y="265"/>
                      <a:pt x="261" y="265"/>
                      <a:pt x="261" y="265"/>
                    </a:cubicBezTo>
                    <a:cubicBezTo>
                      <a:pt x="250" y="737"/>
                      <a:pt x="250" y="737"/>
                      <a:pt x="250" y="737"/>
                    </a:cubicBezTo>
                    <a:close/>
                    <a:moveTo>
                      <a:pt x="168" y="1"/>
                    </a:moveTo>
                    <a:cubicBezTo>
                      <a:pt x="205" y="1"/>
                      <a:pt x="234" y="33"/>
                      <a:pt x="233" y="72"/>
                    </a:cubicBezTo>
                    <a:cubicBezTo>
                      <a:pt x="233" y="111"/>
                      <a:pt x="202" y="158"/>
                      <a:pt x="165" y="157"/>
                    </a:cubicBezTo>
                    <a:cubicBezTo>
                      <a:pt x="128" y="156"/>
                      <a:pt x="99" y="109"/>
                      <a:pt x="99" y="70"/>
                    </a:cubicBezTo>
                    <a:cubicBezTo>
                      <a:pt x="100" y="31"/>
                      <a:pt x="131" y="0"/>
                      <a:pt x="168" y="1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1" name="Freeform 43"/>
              <p:cNvSpPr>
                <a:spLocks noEditPoints="1"/>
              </p:cNvSpPr>
              <p:nvPr/>
            </p:nvSpPr>
            <p:spPr bwMode="auto">
              <a:xfrm>
                <a:off x="6735299" y="1108698"/>
                <a:ext cx="434124" cy="433758"/>
              </a:xfrm>
              <a:custGeom>
                <a:avLst/>
                <a:gdLst>
                  <a:gd name="T0" fmla="*/ 388 w 502"/>
                  <a:gd name="T1" fmla="*/ 388 h 502"/>
                  <a:gd name="T2" fmla="*/ 383 w 502"/>
                  <a:gd name="T3" fmla="*/ 335 h 502"/>
                  <a:gd name="T4" fmla="*/ 334 w 502"/>
                  <a:gd name="T5" fmla="*/ 426 h 502"/>
                  <a:gd name="T6" fmla="*/ 445 w 502"/>
                  <a:gd name="T7" fmla="*/ 251 h 502"/>
                  <a:gd name="T8" fmla="*/ 393 w 502"/>
                  <a:gd name="T9" fmla="*/ 214 h 502"/>
                  <a:gd name="T10" fmla="*/ 392 w 502"/>
                  <a:gd name="T11" fmla="*/ 297 h 502"/>
                  <a:gd name="T12" fmla="*/ 430 w 502"/>
                  <a:gd name="T13" fmla="*/ 176 h 502"/>
                  <a:gd name="T14" fmla="*/ 332 w 502"/>
                  <a:gd name="T15" fmla="*/ 75 h 502"/>
                  <a:gd name="T16" fmla="*/ 385 w 502"/>
                  <a:gd name="T17" fmla="*/ 176 h 502"/>
                  <a:gd name="T18" fmla="*/ 72 w 502"/>
                  <a:gd name="T19" fmla="*/ 176 h 502"/>
                  <a:gd name="T20" fmla="*/ 150 w 502"/>
                  <a:gd name="T21" fmla="*/ 117 h 502"/>
                  <a:gd name="T22" fmla="*/ 114 w 502"/>
                  <a:gd name="T23" fmla="*/ 114 h 502"/>
                  <a:gd name="T24" fmla="*/ 165 w 502"/>
                  <a:gd name="T25" fmla="*/ 176 h 502"/>
                  <a:gd name="T26" fmla="*/ 236 w 502"/>
                  <a:gd name="T27" fmla="*/ 71 h 502"/>
                  <a:gd name="T28" fmla="*/ 165 w 502"/>
                  <a:gd name="T29" fmla="*/ 176 h 502"/>
                  <a:gd name="T30" fmla="*/ 345 w 502"/>
                  <a:gd name="T31" fmla="*/ 176 h 502"/>
                  <a:gd name="T32" fmla="*/ 274 w 502"/>
                  <a:gd name="T33" fmla="*/ 71 h 502"/>
                  <a:gd name="T34" fmla="*/ 354 w 502"/>
                  <a:gd name="T35" fmla="*/ 214 h 502"/>
                  <a:gd name="T36" fmla="*/ 274 w 502"/>
                  <a:gd name="T37" fmla="*/ 297 h 502"/>
                  <a:gd name="T38" fmla="*/ 357 w 502"/>
                  <a:gd name="T39" fmla="*/ 252 h 502"/>
                  <a:gd name="T40" fmla="*/ 236 w 502"/>
                  <a:gd name="T41" fmla="*/ 214 h 502"/>
                  <a:gd name="T42" fmla="*/ 153 w 502"/>
                  <a:gd name="T43" fmla="*/ 252 h 502"/>
                  <a:gd name="T44" fmla="*/ 236 w 502"/>
                  <a:gd name="T45" fmla="*/ 297 h 502"/>
                  <a:gd name="T46" fmla="*/ 118 w 502"/>
                  <a:gd name="T47" fmla="*/ 214 h 502"/>
                  <a:gd name="T48" fmla="*/ 57 w 502"/>
                  <a:gd name="T49" fmla="*/ 251 h 502"/>
                  <a:gd name="T50" fmla="*/ 119 w 502"/>
                  <a:gd name="T51" fmla="*/ 297 h 502"/>
                  <a:gd name="T52" fmla="*/ 118 w 502"/>
                  <a:gd name="T53" fmla="*/ 214 h 502"/>
                  <a:gd name="T54" fmla="*/ 274 w 502"/>
                  <a:gd name="T55" fmla="*/ 335 h 502"/>
                  <a:gd name="T56" fmla="*/ 328 w 502"/>
                  <a:gd name="T57" fmla="*/ 367 h 502"/>
                  <a:gd name="T58" fmla="*/ 236 w 502"/>
                  <a:gd name="T59" fmla="*/ 335 h 502"/>
                  <a:gd name="T60" fmla="*/ 182 w 502"/>
                  <a:gd name="T61" fmla="*/ 367 h 502"/>
                  <a:gd name="T62" fmla="*/ 236 w 502"/>
                  <a:gd name="T63" fmla="*/ 335 h 502"/>
                  <a:gd name="T64" fmla="*/ 77 w 502"/>
                  <a:gd name="T65" fmla="*/ 335 h 502"/>
                  <a:gd name="T66" fmla="*/ 181 w 502"/>
                  <a:gd name="T67" fmla="*/ 431 h 502"/>
                  <a:gd name="T68" fmla="*/ 128 w 502"/>
                  <a:gd name="T69" fmla="*/ 335 h 502"/>
                  <a:gd name="T70" fmla="*/ 251 w 502"/>
                  <a:gd name="T71" fmla="*/ 502 h 502"/>
                  <a:gd name="T72" fmla="*/ 0 w 502"/>
                  <a:gd name="T73" fmla="*/ 251 h 502"/>
                  <a:gd name="T74" fmla="*/ 251 w 502"/>
                  <a:gd name="T75" fmla="*/ 0 h 502"/>
                  <a:gd name="T76" fmla="*/ 502 w 502"/>
                  <a:gd name="T77" fmla="*/ 251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02" h="502">
                    <a:moveTo>
                      <a:pt x="334" y="426"/>
                    </a:moveTo>
                    <a:cubicBezTo>
                      <a:pt x="355" y="416"/>
                      <a:pt x="373" y="403"/>
                      <a:pt x="388" y="388"/>
                    </a:cubicBezTo>
                    <a:cubicBezTo>
                      <a:pt x="403" y="373"/>
                      <a:pt x="416" y="354"/>
                      <a:pt x="425" y="335"/>
                    </a:cubicBezTo>
                    <a:cubicBezTo>
                      <a:pt x="383" y="335"/>
                      <a:pt x="383" y="335"/>
                      <a:pt x="383" y="335"/>
                    </a:cubicBezTo>
                    <a:cubicBezTo>
                      <a:pt x="377" y="352"/>
                      <a:pt x="370" y="370"/>
                      <a:pt x="362" y="385"/>
                    </a:cubicBezTo>
                    <a:cubicBezTo>
                      <a:pt x="354" y="400"/>
                      <a:pt x="345" y="413"/>
                      <a:pt x="334" y="426"/>
                    </a:cubicBezTo>
                    <a:close/>
                    <a:moveTo>
                      <a:pt x="439" y="297"/>
                    </a:moveTo>
                    <a:cubicBezTo>
                      <a:pt x="443" y="282"/>
                      <a:pt x="445" y="267"/>
                      <a:pt x="445" y="251"/>
                    </a:cubicBezTo>
                    <a:cubicBezTo>
                      <a:pt x="445" y="238"/>
                      <a:pt x="444" y="226"/>
                      <a:pt x="442" y="214"/>
                    </a:cubicBezTo>
                    <a:cubicBezTo>
                      <a:pt x="393" y="214"/>
                      <a:pt x="393" y="214"/>
                      <a:pt x="393" y="214"/>
                    </a:cubicBezTo>
                    <a:cubicBezTo>
                      <a:pt x="395" y="227"/>
                      <a:pt x="395" y="239"/>
                      <a:pt x="395" y="252"/>
                    </a:cubicBezTo>
                    <a:cubicBezTo>
                      <a:pt x="395" y="267"/>
                      <a:pt x="394" y="282"/>
                      <a:pt x="392" y="297"/>
                    </a:cubicBezTo>
                    <a:cubicBezTo>
                      <a:pt x="439" y="297"/>
                      <a:pt x="439" y="297"/>
                      <a:pt x="439" y="297"/>
                    </a:cubicBezTo>
                    <a:close/>
                    <a:moveTo>
                      <a:pt x="430" y="176"/>
                    </a:moveTo>
                    <a:cubicBezTo>
                      <a:pt x="420" y="153"/>
                      <a:pt x="406" y="132"/>
                      <a:pt x="388" y="114"/>
                    </a:cubicBezTo>
                    <a:cubicBezTo>
                      <a:pt x="372" y="98"/>
                      <a:pt x="353" y="84"/>
                      <a:pt x="332" y="75"/>
                    </a:cubicBezTo>
                    <a:cubicBezTo>
                      <a:pt x="343" y="88"/>
                      <a:pt x="353" y="102"/>
                      <a:pt x="361" y="117"/>
                    </a:cubicBezTo>
                    <a:cubicBezTo>
                      <a:pt x="371" y="135"/>
                      <a:pt x="379" y="155"/>
                      <a:pt x="385" y="176"/>
                    </a:cubicBezTo>
                    <a:cubicBezTo>
                      <a:pt x="430" y="176"/>
                      <a:pt x="430" y="176"/>
                      <a:pt x="430" y="176"/>
                    </a:cubicBezTo>
                    <a:close/>
                    <a:moveTo>
                      <a:pt x="72" y="176"/>
                    </a:moveTo>
                    <a:cubicBezTo>
                      <a:pt x="125" y="176"/>
                      <a:pt x="125" y="176"/>
                      <a:pt x="125" y="176"/>
                    </a:cubicBezTo>
                    <a:cubicBezTo>
                      <a:pt x="131" y="155"/>
                      <a:pt x="139" y="135"/>
                      <a:pt x="150" y="117"/>
                    </a:cubicBezTo>
                    <a:cubicBezTo>
                      <a:pt x="159" y="100"/>
                      <a:pt x="170" y="84"/>
                      <a:pt x="183" y="69"/>
                    </a:cubicBezTo>
                    <a:cubicBezTo>
                      <a:pt x="157" y="79"/>
                      <a:pt x="133" y="94"/>
                      <a:pt x="114" y="114"/>
                    </a:cubicBezTo>
                    <a:cubicBezTo>
                      <a:pt x="96" y="132"/>
                      <a:pt x="82" y="153"/>
                      <a:pt x="72" y="176"/>
                    </a:cubicBezTo>
                    <a:close/>
                    <a:moveTo>
                      <a:pt x="165" y="176"/>
                    </a:moveTo>
                    <a:cubicBezTo>
                      <a:pt x="236" y="176"/>
                      <a:pt x="236" y="176"/>
                      <a:pt x="236" y="176"/>
                    </a:cubicBezTo>
                    <a:cubicBezTo>
                      <a:pt x="236" y="71"/>
                      <a:pt x="236" y="71"/>
                      <a:pt x="236" y="71"/>
                    </a:cubicBezTo>
                    <a:cubicBezTo>
                      <a:pt x="215" y="88"/>
                      <a:pt x="197" y="110"/>
                      <a:pt x="183" y="135"/>
                    </a:cubicBezTo>
                    <a:cubicBezTo>
                      <a:pt x="176" y="148"/>
                      <a:pt x="170" y="162"/>
                      <a:pt x="165" y="176"/>
                    </a:cubicBezTo>
                    <a:close/>
                    <a:moveTo>
                      <a:pt x="274" y="176"/>
                    </a:moveTo>
                    <a:cubicBezTo>
                      <a:pt x="345" y="176"/>
                      <a:pt x="345" y="176"/>
                      <a:pt x="345" y="176"/>
                    </a:cubicBezTo>
                    <a:cubicBezTo>
                      <a:pt x="341" y="162"/>
                      <a:pt x="335" y="148"/>
                      <a:pt x="327" y="135"/>
                    </a:cubicBezTo>
                    <a:cubicBezTo>
                      <a:pt x="314" y="110"/>
                      <a:pt x="296" y="88"/>
                      <a:pt x="274" y="71"/>
                    </a:cubicBezTo>
                    <a:cubicBezTo>
                      <a:pt x="274" y="176"/>
                      <a:pt x="274" y="176"/>
                      <a:pt x="274" y="176"/>
                    </a:cubicBezTo>
                    <a:close/>
                    <a:moveTo>
                      <a:pt x="354" y="214"/>
                    </a:moveTo>
                    <a:cubicBezTo>
                      <a:pt x="274" y="214"/>
                      <a:pt x="274" y="214"/>
                      <a:pt x="274" y="214"/>
                    </a:cubicBezTo>
                    <a:cubicBezTo>
                      <a:pt x="274" y="297"/>
                      <a:pt x="274" y="297"/>
                      <a:pt x="274" y="297"/>
                    </a:cubicBezTo>
                    <a:cubicBezTo>
                      <a:pt x="353" y="297"/>
                      <a:pt x="353" y="297"/>
                      <a:pt x="353" y="297"/>
                    </a:cubicBezTo>
                    <a:cubicBezTo>
                      <a:pt x="356" y="282"/>
                      <a:pt x="357" y="267"/>
                      <a:pt x="357" y="252"/>
                    </a:cubicBezTo>
                    <a:cubicBezTo>
                      <a:pt x="357" y="239"/>
                      <a:pt x="356" y="227"/>
                      <a:pt x="354" y="214"/>
                    </a:cubicBezTo>
                    <a:close/>
                    <a:moveTo>
                      <a:pt x="236" y="214"/>
                    </a:moveTo>
                    <a:cubicBezTo>
                      <a:pt x="156" y="214"/>
                      <a:pt x="156" y="214"/>
                      <a:pt x="156" y="214"/>
                    </a:cubicBezTo>
                    <a:cubicBezTo>
                      <a:pt x="154" y="227"/>
                      <a:pt x="153" y="239"/>
                      <a:pt x="153" y="252"/>
                    </a:cubicBezTo>
                    <a:cubicBezTo>
                      <a:pt x="153" y="267"/>
                      <a:pt x="155" y="282"/>
                      <a:pt x="158" y="297"/>
                    </a:cubicBezTo>
                    <a:cubicBezTo>
                      <a:pt x="236" y="297"/>
                      <a:pt x="236" y="297"/>
                      <a:pt x="236" y="297"/>
                    </a:cubicBezTo>
                    <a:cubicBezTo>
                      <a:pt x="236" y="214"/>
                      <a:pt x="236" y="214"/>
                      <a:pt x="236" y="214"/>
                    </a:cubicBezTo>
                    <a:close/>
                    <a:moveTo>
                      <a:pt x="118" y="214"/>
                    </a:moveTo>
                    <a:cubicBezTo>
                      <a:pt x="61" y="214"/>
                      <a:pt x="61" y="214"/>
                      <a:pt x="61" y="214"/>
                    </a:cubicBezTo>
                    <a:cubicBezTo>
                      <a:pt x="59" y="226"/>
                      <a:pt x="57" y="238"/>
                      <a:pt x="57" y="251"/>
                    </a:cubicBezTo>
                    <a:cubicBezTo>
                      <a:pt x="57" y="267"/>
                      <a:pt x="59" y="282"/>
                      <a:pt x="63" y="297"/>
                    </a:cubicBezTo>
                    <a:cubicBezTo>
                      <a:pt x="119" y="297"/>
                      <a:pt x="119" y="297"/>
                      <a:pt x="119" y="297"/>
                    </a:cubicBezTo>
                    <a:cubicBezTo>
                      <a:pt x="116" y="282"/>
                      <a:pt x="115" y="267"/>
                      <a:pt x="115" y="252"/>
                    </a:cubicBezTo>
                    <a:cubicBezTo>
                      <a:pt x="115" y="239"/>
                      <a:pt x="116" y="227"/>
                      <a:pt x="118" y="214"/>
                    </a:cubicBezTo>
                    <a:close/>
                    <a:moveTo>
                      <a:pt x="342" y="335"/>
                    </a:moveTo>
                    <a:cubicBezTo>
                      <a:pt x="274" y="335"/>
                      <a:pt x="274" y="335"/>
                      <a:pt x="274" y="335"/>
                    </a:cubicBezTo>
                    <a:cubicBezTo>
                      <a:pt x="274" y="433"/>
                      <a:pt x="274" y="433"/>
                      <a:pt x="274" y="433"/>
                    </a:cubicBezTo>
                    <a:cubicBezTo>
                      <a:pt x="296" y="415"/>
                      <a:pt x="315" y="392"/>
                      <a:pt x="328" y="367"/>
                    </a:cubicBezTo>
                    <a:cubicBezTo>
                      <a:pt x="334" y="357"/>
                      <a:pt x="338" y="346"/>
                      <a:pt x="342" y="335"/>
                    </a:cubicBezTo>
                    <a:close/>
                    <a:moveTo>
                      <a:pt x="236" y="335"/>
                    </a:moveTo>
                    <a:cubicBezTo>
                      <a:pt x="168" y="335"/>
                      <a:pt x="168" y="335"/>
                      <a:pt x="168" y="335"/>
                    </a:cubicBezTo>
                    <a:cubicBezTo>
                      <a:pt x="172" y="346"/>
                      <a:pt x="177" y="357"/>
                      <a:pt x="182" y="367"/>
                    </a:cubicBezTo>
                    <a:cubicBezTo>
                      <a:pt x="196" y="392"/>
                      <a:pt x="214" y="415"/>
                      <a:pt x="236" y="433"/>
                    </a:cubicBezTo>
                    <a:cubicBezTo>
                      <a:pt x="236" y="335"/>
                      <a:pt x="236" y="335"/>
                      <a:pt x="236" y="335"/>
                    </a:cubicBezTo>
                    <a:close/>
                    <a:moveTo>
                      <a:pt x="128" y="335"/>
                    </a:moveTo>
                    <a:cubicBezTo>
                      <a:pt x="77" y="335"/>
                      <a:pt x="77" y="335"/>
                      <a:pt x="77" y="335"/>
                    </a:cubicBezTo>
                    <a:cubicBezTo>
                      <a:pt x="86" y="354"/>
                      <a:pt x="99" y="373"/>
                      <a:pt x="114" y="388"/>
                    </a:cubicBezTo>
                    <a:cubicBezTo>
                      <a:pt x="133" y="407"/>
                      <a:pt x="155" y="422"/>
                      <a:pt x="181" y="431"/>
                    </a:cubicBezTo>
                    <a:cubicBezTo>
                      <a:pt x="168" y="417"/>
                      <a:pt x="158" y="402"/>
                      <a:pt x="149" y="385"/>
                    </a:cubicBezTo>
                    <a:cubicBezTo>
                      <a:pt x="140" y="370"/>
                      <a:pt x="133" y="352"/>
                      <a:pt x="128" y="335"/>
                    </a:cubicBezTo>
                    <a:close/>
                    <a:moveTo>
                      <a:pt x="429" y="428"/>
                    </a:moveTo>
                    <a:cubicBezTo>
                      <a:pt x="383" y="474"/>
                      <a:pt x="321" y="502"/>
                      <a:pt x="251" y="502"/>
                    </a:cubicBezTo>
                    <a:cubicBezTo>
                      <a:pt x="182" y="502"/>
                      <a:pt x="119" y="474"/>
                      <a:pt x="74" y="428"/>
                    </a:cubicBezTo>
                    <a:cubicBezTo>
                      <a:pt x="28" y="383"/>
                      <a:pt x="0" y="320"/>
                      <a:pt x="0" y="251"/>
                    </a:cubicBezTo>
                    <a:cubicBezTo>
                      <a:pt x="0" y="182"/>
                      <a:pt x="28" y="119"/>
                      <a:pt x="74" y="73"/>
                    </a:cubicBezTo>
                    <a:cubicBezTo>
                      <a:pt x="119" y="28"/>
                      <a:pt x="182" y="0"/>
                      <a:pt x="251" y="0"/>
                    </a:cubicBezTo>
                    <a:cubicBezTo>
                      <a:pt x="321" y="0"/>
                      <a:pt x="383" y="28"/>
                      <a:pt x="429" y="73"/>
                    </a:cubicBezTo>
                    <a:cubicBezTo>
                      <a:pt x="474" y="119"/>
                      <a:pt x="502" y="182"/>
                      <a:pt x="502" y="251"/>
                    </a:cubicBezTo>
                    <a:cubicBezTo>
                      <a:pt x="502" y="320"/>
                      <a:pt x="474" y="383"/>
                      <a:pt x="429" y="428"/>
                    </a:cubicBezTo>
                    <a:close/>
                  </a:path>
                </a:pathLst>
              </a:custGeom>
              <a:solidFill>
                <a:srgbClr val="029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9" name="文本框 10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8404939" y="4184063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 smtClean="0">
                  <a:solidFill>
                    <a:srgbClr val="029BAB"/>
                  </a:solidFill>
                  <a:sym typeface="+mn-lt"/>
                </a:rPr>
                <a:t> 中段</a:t>
              </a:r>
              <a:r>
                <a:rPr lang="zh-CN" altLang="en-US" sz="2400" dirty="0">
                  <a:solidFill>
                    <a:srgbClr val="029BAB"/>
                  </a:solidFill>
                  <a:sym typeface="+mn-lt"/>
                </a:rPr>
                <a:t>完成目标</a:t>
              </a:r>
            </a:p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xmlns="" val="4077622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7000">
        <p14:gallery dir="l"/>
      </p:transition>
    </mc:Choice>
    <mc:Fallback>
      <p:transition spd="slow" advClick="0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2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7692909" y="0"/>
            <a:ext cx="2743200" cy="6858981"/>
          </a:xfrm>
          <a:prstGeom prst="rect">
            <a:avLst/>
          </a:prstGeom>
          <a:solidFill>
            <a:srgbClr val="029BAB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6274192" y="1831746"/>
            <a:ext cx="5486398" cy="3185651"/>
            <a:chOff x="4213409" y="1156218"/>
            <a:chExt cx="3795500" cy="2203839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11023" t="10559" r="10537" b="13530"/>
            <a:stretch/>
          </p:blipFill>
          <p:spPr>
            <a:xfrm>
              <a:off x="4213409" y="1156218"/>
              <a:ext cx="3795500" cy="2203839"/>
            </a:xfrm>
            <a:prstGeom prst="rect">
              <a:avLst/>
            </a:prstGeom>
          </p:spPr>
        </p:pic>
        <p:sp>
          <p:nvSpPr>
            <p:cNvPr id="33" name="矩形 32"/>
            <p:cNvSpPr/>
            <p:nvPr/>
          </p:nvSpPr>
          <p:spPr>
            <a:xfrm>
              <a:off x="4725159" y="1376137"/>
              <a:ext cx="2772000" cy="17640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93676" y="972461"/>
            <a:ext cx="4349787" cy="978729"/>
            <a:chOff x="493676" y="972461"/>
            <a:chExt cx="4349787" cy="978729"/>
          </a:xfrm>
        </p:grpSpPr>
        <p:sp>
          <p:nvSpPr>
            <p:cNvPr id="35" name="圆角矩形 34"/>
            <p:cNvSpPr/>
            <p:nvPr/>
          </p:nvSpPr>
          <p:spPr>
            <a:xfrm>
              <a:off x="784457" y="1077619"/>
              <a:ext cx="4059006" cy="768415"/>
            </a:xfrm>
            <a:prstGeom prst="roundRect">
              <a:avLst/>
            </a:prstGeom>
            <a:gradFill>
              <a:gsLst>
                <a:gs pos="0">
                  <a:schemeClr val="bg1"/>
                </a:gs>
                <a:gs pos="100000">
                  <a:srgbClr val="E9E9E9"/>
                </a:gs>
              </a:gsLst>
              <a:lin ang="16200000" scaled="0"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 flipH="1">
              <a:off x="493676" y="972461"/>
              <a:ext cx="3547766" cy="9787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zh-CN" altLang="en-US" sz="4000" dirty="0" smtClean="0">
                  <a:gradFill>
                    <a:gsLst>
                      <a:gs pos="0">
                        <a:srgbClr val="323369"/>
                      </a:gs>
                      <a:gs pos="100000">
                        <a:srgbClr val="01B6C9"/>
                      </a:gs>
                    </a:gsLst>
                    <a:lin ang="3600000" scaled="0"/>
                  </a:gradFill>
                  <a:latin typeface="微软雅黑" pitchFamily="34" charset="-122"/>
                  <a:ea typeface="微软雅黑" pitchFamily="34" charset="-122"/>
                  <a:sym typeface="Arial" pitchFamily="34" charset="0"/>
                </a:rPr>
                <a:t>        </a:t>
              </a:r>
              <a:r>
                <a:rPr lang="zh-CN" altLang="en-US" sz="4800" dirty="0" smtClean="0">
                  <a:solidFill>
                    <a:srgbClr val="029BAB"/>
                  </a:solidFill>
                  <a:latin typeface="微软雅黑" pitchFamily="34" charset="-122"/>
                  <a:ea typeface="微软雅黑" pitchFamily="34" charset="-122"/>
                  <a:sym typeface="Arial" pitchFamily="34" charset="0"/>
                </a:rPr>
                <a:t>总     结</a:t>
              </a:r>
              <a:endParaRPr lang="zh-CN" altLang="en-US" sz="4800" dirty="0">
                <a:solidFill>
                  <a:srgbClr val="029BAB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flipH="1">
            <a:off x="837259" y="2208848"/>
            <a:ext cx="4572000" cy="1698854"/>
            <a:chOff x="-107776" y="1722476"/>
            <a:chExt cx="4572000" cy="1698854"/>
          </a:xfrm>
        </p:grpSpPr>
        <p:sp>
          <p:nvSpPr>
            <p:cNvPr id="39" name="椭圆 38"/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-107776" y="1851670"/>
              <a:ext cx="4572000" cy="156966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本人供职于设计部，对待工作认真负责，善于沟通、协调有较强的组织能力与团队精神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;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活泼开朗、乐观上进、有爱心并善于施教并行；上进心强、勤于学习，能不断提高自身的能力与综合素质。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flipH="1">
            <a:off x="784457" y="4380593"/>
            <a:ext cx="4572000" cy="1414513"/>
            <a:chOff x="-107776" y="1594012"/>
            <a:chExt cx="4572000" cy="1414513"/>
          </a:xfrm>
        </p:grpSpPr>
        <p:sp>
          <p:nvSpPr>
            <p:cNvPr id="42" name="矩形 41"/>
            <p:cNvSpPr/>
            <p:nvPr/>
          </p:nvSpPr>
          <p:spPr>
            <a:xfrm>
              <a:off x="4099237" y="1594012"/>
              <a:ext cx="184731" cy="4303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-107776" y="1851670"/>
              <a:ext cx="4572000" cy="11568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在未来的工作中，我将以充沛的精力，刻苦钻研的精神来努力工作，稳定地提高自己的工作能力，与公司同步发展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……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7655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5000">
        <p14:gallery dir="l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809787" y="2053759"/>
            <a:ext cx="582673" cy="58267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12700">
            <a:solidFill>
              <a:schemeClr val="bg1"/>
            </a:solidFill>
          </a:ln>
          <a:effectLst>
            <a:outerShdw blurRad="419100" dist="444500" dir="2700000" sx="90000" sy="9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1207692" y="2566644"/>
            <a:ext cx="306070" cy="306070"/>
            <a:chOff x="9649054" y="3138248"/>
            <a:chExt cx="306070" cy="306070"/>
          </a:xfrm>
        </p:grpSpPr>
        <p:sp>
          <p:nvSpPr>
            <p:cNvPr id="8" name="椭圆 7"/>
            <p:cNvSpPr/>
            <p:nvPr/>
          </p:nvSpPr>
          <p:spPr>
            <a:xfrm>
              <a:off x="9649054" y="3138248"/>
              <a:ext cx="306070" cy="3060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419100" dist="317500" dir="2700000" sx="90000" sy="9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4125850">
              <a:off x="9750400" y="3250739"/>
              <a:ext cx="103376" cy="108725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556680" y="3026642"/>
            <a:ext cx="1005277" cy="10052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592739" y="5069958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" name="同心圆 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75439" y="5069957"/>
            <a:ext cx="1193086" cy="119308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" name="同心圆 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1272493" y="957080"/>
            <a:ext cx="3632372" cy="3632369"/>
            <a:chOff x="1272493" y="957080"/>
            <a:chExt cx="3632372" cy="3632369"/>
          </a:xfrm>
        </p:grpSpPr>
        <p:grpSp>
          <p:nvGrpSpPr>
            <p:cNvPr id="16" name="组合 15"/>
            <p:cNvGrpSpPr/>
            <p:nvPr/>
          </p:nvGrpSpPr>
          <p:grpSpPr>
            <a:xfrm>
              <a:off x="1272493" y="957080"/>
              <a:ext cx="3632372" cy="3632369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7" name="同心圆 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" name="椭圆 31"/>
            <p:cNvSpPr/>
            <p:nvPr/>
          </p:nvSpPr>
          <p:spPr>
            <a:xfrm>
              <a:off x="1691597" y="1411618"/>
              <a:ext cx="2766590" cy="2766590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TextBox 14"/>
            <p:cNvSpPr>
              <a:spLocks noChangeArrowheads="1"/>
            </p:cNvSpPr>
            <p:nvPr/>
          </p:nvSpPr>
          <p:spPr bwMode="auto">
            <a:xfrm>
              <a:off x="2148389" y="2235428"/>
              <a:ext cx="2083127" cy="1446550"/>
            </a:xfrm>
            <a:prstGeom prst="rect">
              <a:avLst/>
            </a:prstGeom>
            <a:extLst/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8800" dirty="0" smtClean="0">
                  <a:solidFill>
                    <a:schemeClr val="bg1"/>
                  </a:solidFill>
                  <a:latin typeface="Kartika" panose="02020503030404060203" pitchFamily="18" charset="0"/>
                  <a:ea typeface="+mj-ea"/>
                  <a:cs typeface="Kartika" panose="02020503030404060203" pitchFamily="18" charset="0"/>
                  <a:sym typeface="方正兰亭粗黑_GBK" charset="-122"/>
                </a:rPr>
                <a:t>ME</a:t>
              </a:r>
              <a:endParaRPr lang="en-US" altLang="zh-CN" sz="8800" dirty="0">
                <a:solidFill>
                  <a:schemeClr val="bg1"/>
                </a:solidFill>
                <a:latin typeface="Kartika" panose="02020503030404060203" pitchFamily="18" charset="0"/>
                <a:ea typeface="+mj-ea"/>
                <a:cs typeface="Kartika" panose="02020503030404060203" pitchFamily="18" charset="0"/>
                <a:sym typeface="方正兰亭粗黑_GBK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39350" y="1103842"/>
            <a:ext cx="1462222" cy="1462220"/>
            <a:chOff x="239350" y="1103842"/>
            <a:chExt cx="1462222" cy="1462220"/>
          </a:xfrm>
        </p:grpSpPr>
        <p:grpSp>
          <p:nvGrpSpPr>
            <p:cNvPr id="20" name="组合 19"/>
            <p:cNvGrpSpPr/>
            <p:nvPr/>
          </p:nvGrpSpPr>
          <p:grpSpPr>
            <a:xfrm>
              <a:off x="239350" y="1103842"/>
              <a:ext cx="1462222" cy="146222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" name="同心圆 2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椭圆 33"/>
            <p:cNvSpPr/>
            <p:nvPr/>
          </p:nvSpPr>
          <p:spPr>
            <a:xfrm>
              <a:off x="465007" y="1321130"/>
              <a:ext cx="1010572" cy="1010572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TextBox 14"/>
          <p:cNvSpPr txBox="1"/>
          <p:nvPr/>
        </p:nvSpPr>
        <p:spPr>
          <a:xfrm>
            <a:off x="5970111" y="3255781"/>
            <a:ext cx="57112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rgbClr val="83838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感谢您的聆听</a:t>
            </a:r>
          </a:p>
        </p:txBody>
      </p:sp>
      <p:grpSp>
        <p:nvGrpSpPr>
          <p:cNvPr id="43" name="组合 42"/>
          <p:cNvGrpSpPr/>
          <p:nvPr/>
        </p:nvGrpSpPr>
        <p:grpSpPr>
          <a:xfrm>
            <a:off x="6230825" y="4715705"/>
            <a:ext cx="5189846" cy="534395"/>
            <a:chOff x="6230825" y="4365185"/>
            <a:chExt cx="5189846" cy="534395"/>
          </a:xfrm>
        </p:grpSpPr>
        <p:sp>
          <p:nvSpPr>
            <p:cNvPr id="44" name="圆角矩形 43"/>
            <p:cNvSpPr/>
            <p:nvPr/>
          </p:nvSpPr>
          <p:spPr>
            <a:xfrm>
              <a:off x="6230825" y="4365185"/>
              <a:ext cx="5189846" cy="534395"/>
            </a:xfrm>
            <a:prstGeom prst="roundRect">
              <a:avLst>
                <a:gd name="adj" fmla="val 50000"/>
              </a:avLst>
            </a:prstGeom>
            <a:solidFill>
              <a:srgbClr val="029BAB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文字"/>
            <p:cNvSpPr txBox="1"/>
            <p:nvPr/>
          </p:nvSpPr>
          <p:spPr>
            <a:xfrm>
              <a:off x="6421950" y="4421864"/>
              <a:ext cx="4970145" cy="4205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133" dirty="0">
                  <a:solidFill>
                    <a:prstClr val="white"/>
                  </a:solidFill>
                  <a:latin typeface="Impact" panose="020B0806030902050204" pitchFamily="34" charset="0"/>
                </a:rPr>
                <a:t>Tel</a:t>
              </a:r>
              <a:r>
                <a:rPr lang="zh-CN" altLang="en-US" sz="2133" dirty="0">
                  <a:solidFill>
                    <a:prstClr val="white"/>
                  </a:solidFill>
                  <a:latin typeface="Impact" panose="020B0806030902050204" pitchFamily="34" charset="0"/>
                </a:rPr>
                <a:t>：</a:t>
              </a:r>
              <a:r>
                <a:rPr lang="en-US" altLang="zh-CN" sz="2133" dirty="0">
                  <a:solidFill>
                    <a:prstClr val="white"/>
                  </a:solidFill>
                  <a:latin typeface="Impact" panose="020B0806030902050204" pitchFamily="34" charset="0"/>
                </a:rPr>
                <a:t>1234567890     Email</a:t>
              </a:r>
              <a:r>
                <a:rPr lang="zh-CN" altLang="en-US" sz="2133" dirty="0">
                  <a:solidFill>
                    <a:prstClr val="white"/>
                  </a:solidFill>
                  <a:latin typeface="Impact" panose="020B0806030902050204" pitchFamily="34" charset="0"/>
                </a:rPr>
                <a:t>：</a:t>
              </a:r>
              <a:r>
                <a:rPr lang="en-US" altLang="zh-CN" sz="2133" dirty="0">
                  <a:solidFill>
                    <a:prstClr val="white"/>
                  </a:solidFill>
                  <a:latin typeface="Impact" panose="020B0806030902050204" pitchFamily="34" charset="0"/>
                </a:rPr>
                <a:t>mikl@163.com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962522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vortex dir="r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nodeType="withEffect" p14:presetBounceEnd="62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2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3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7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 p14:presetBounceEnd="62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1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4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5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grpId="0" nodeType="withEffect" p14:presetBounceEnd="62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28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9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62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32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33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 p14:presetBounceEnd="62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36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37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750" tmFilter="0,0; .5, 1; 1, 1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625"/>
                                </p:stCondLst>
                                <p:childTnLst>
                                  <p:par>
                                    <p:cTn id="4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9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9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750" tmFilter="0,0; .5, 1; 1, 1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625"/>
                                </p:stCondLst>
                                <p:childTnLst>
                                  <p:par>
                                    <p:cTn id="4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9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28574" y="1345881"/>
            <a:ext cx="4355170" cy="4355170"/>
            <a:chOff x="3928574" y="1345881"/>
            <a:chExt cx="4355170" cy="4355170"/>
          </a:xfrm>
        </p:grpSpPr>
        <p:sp>
          <p:nvSpPr>
            <p:cNvPr id="13" name="椭圆 12"/>
            <p:cNvSpPr/>
            <p:nvPr/>
          </p:nvSpPr>
          <p:spPr>
            <a:xfrm>
              <a:off x="3928574" y="1345881"/>
              <a:ext cx="4355170" cy="43551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419100" dist="838200" dir="2700000" sx="90000" sy="9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228452" y="1633785"/>
              <a:ext cx="3779359" cy="3779359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V="1">
            <a:off x="8897468" y="5627341"/>
            <a:ext cx="105358" cy="1053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9525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469661" y="3103419"/>
            <a:ext cx="537402" cy="537402"/>
            <a:chOff x="1534158" y="3352646"/>
            <a:chExt cx="375920" cy="375920"/>
          </a:xfrm>
        </p:grpSpPr>
        <p:sp>
          <p:nvSpPr>
            <p:cNvPr id="6" name="椭圆 5"/>
            <p:cNvSpPr/>
            <p:nvPr/>
          </p:nvSpPr>
          <p:spPr>
            <a:xfrm>
              <a:off x="1534158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6200000">
              <a:off x="1633052" y="3472583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40758" y="3103419"/>
            <a:ext cx="537402" cy="537402"/>
            <a:chOff x="10302240" y="3352646"/>
            <a:chExt cx="375920" cy="375920"/>
          </a:xfrm>
        </p:grpSpPr>
        <p:sp>
          <p:nvSpPr>
            <p:cNvPr id="9" name="椭圆 8"/>
            <p:cNvSpPr/>
            <p:nvPr/>
          </p:nvSpPr>
          <p:spPr>
            <a:xfrm>
              <a:off x="10302240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 flipH="1">
              <a:off x="10441775" y="3472584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>
            <a:spLocks noChangeAspect="1"/>
          </p:cNvSpPr>
          <p:nvPr/>
        </p:nvSpPr>
        <p:spPr>
          <a:xfrm>
            <a:off x="3709207" y="1150460"/>
            <a:ext cx="4793904" cy="4793904"/>
          </a:xfrm>
          <a:prstGeom prst="ellipse">
            <a:avLst/>
          </a:prstGeom>
          <a:noFill/>
          <a:ln w="19050">
            <a:solidFill>
              <a:srgbClr val="029BA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196230" y="925197"/>
            <a:ext cx="1193436" cy="1193436"/>
            <a:chOff x="7196230" y="925197"/>
            <a:chExt cx="1193436" cy="1193436"/>
          </a:xfrm>
        </p:grpSpPr>
        <p:sp>
          <p:nvSpPr>
            <p:cNvPr id="15" name="椭圆 14"/>
            <p:cNvSpPr/>
            <p:nvPr/>
          </p:nvSpPr>
          <p:spPr>
            <a:xfrm>
              <a:off x="7196230" y="925197"/>
              <a:ext cx="1193436" cy="119343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5715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376994" y="1105961"/>
              <a:ext cx="831906" cy="831906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416782" y="1286439"/>
              <a:ext cx="772998" cy="6891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01</a:t>
              </a:r>
              <a:endParaRPr lang="zh-CN" altLang="en-US" sz="3200" b="1" dirty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sp>
        <p:nvSpPr>
          <p:cNvPr id="18" name="TextBox 10"/>
          <p:cNvSpPr txBox="1"/>
          <p:nvPr/>
        </p:nvSpPr>
        <p:spPr>
          <a:xfrm>
            <a:off x="4652202" y="2432441"/>
            <a:ext cx="2931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个人简介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2"/>
          <p:cNvSpPr txBox="1"/>
          <p:nvPr/>
        </p:nvSpPr>
        <p:spPr>
          <a:xfrm>
            <a:off x="4541363" y="4386257"/>
            <a:ext cx="1823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基本信息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3"/>
          <p:cNvSpPr txBox="1"/>
          <p:nvPr/>
        </p:nvSpPr>
        <p:spPr>
          <a:xfrm>
            <a:off x="6094683" y="4381274"/>
            <a:ext cx="1940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个人履历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5"/>
          <p:cNvSpPr txBox="1"/>
          <p:nvPr/>
        </p:nvSpPr>
        <p:spPr>
          <a:xfrm>
            <a:off x="6104005" y="3764463"/>
            <a:ext cx="1795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荣誉奖项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6"/>
          <p:cNvSpPr txBox="1"/>
          <p:nvPr/>
        </p:nvSpPr>
        <p:spPr>
          <a:xfrm>
            <a:off x="4541363" y="3759480"/>
            <a:ext cx="1731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语言能力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922502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90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0" grpId="0"/>
          <p:bldP spid="21" grpId="0"/>
          <p:bldP spid="2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37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90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0" grpId="0"/>
          <p:bldP spid="21" grpId="0"/>
          <p:bldP spid="22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 </a:t>
            </a:r>
            <a:r>
              <a:rPr lang="en-US" altLang="zh-CN" dirty="0"/>
              <a:t>| Information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230066" y="4661430"/>
            <a:ext cx="1211263" cy="1647891"/>
            <a:chOff x="2538425" y="3558780"/>
            <a:chExt cx="908447" cy="1379934"/>
          </a:xfrm>
        </p:grpSpPr>
        <p:sp>
          <p:nvSpPr>
            <p:cNvPr id="9" name="圆角矩形 8"/>
            <p:cNvSpPr/>
            <p:nvPr/>
          </p:nvSpPr>
          <p:spPr bwMode="auto">
            <a:xfrm>
              <a:off x="2602719" y="3558780"/>
              <a:ext cx="788193" cy="1379934"/>
            </a:xfrm>
            <a:prstGeom prst="roundRect">
              <a:avLst/>
            </a:prstGeom>
            <a:solidFill>
              <a:srgbClr val="029BAB"/>
            </a:solidFill>
            <a:ln w="25400" cap="flat" cmpd="sng" algn="ctr">
              <a:noFill/>
              <a:prstDash val="solid"/>
            </a:ln>
            <a:effectLst>
              <a:outerShdw blurRad="50800" dist="50800" dir="2700000" algn="tl" rotWithShape="0">
                <a:prstClr val="black">
                  <a:alpha val="27000"/>
                </a:prstClr>
              </a:outerShdw>
            </a:effec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240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" name="TextBox 31"/>
            <p:cNvSpPr txBox="1"/>
            <p:nvPr/>
          </p:nvSpPr>
          <p:spPr bwMode="auto">
            <a:xfrm>
              <a:off x="2538425" y="4249345"/>
              <a:ext cx="908447" cy="324740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80000"/>
                </a:lnSpc>
                <a:defRPr/>
              </a:pPr>
              <a:r>
                <a:rPr lang="zh-CN" altLang="en-US" sz="2400" b="1" kern="0" dirty="0">
                  <a:ln w="18415" cmpd="sng">
                    <a:noFill/>
                    <a:prstDash val="solid"/>
                  </a:ln>
                  <a:solidFill>
                    <a:sysClr val="window" lastClr="FFFFFF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gency FB" pitchFamily="34" charset="0"/>
                </a:rPr>
                <a:t>有梦想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923023" y="4182964"/>
            <a:ext cx="1211263" cy="1838325"/>
            <a:chOff x="3536169" y="3067051"/>
            <a:chExt cx="908447" cy="1378744"/>
          </a:xfrm>
        </p:grpSpPr>
        <p:sp>
          <p:nvSpPr>
            <p:cNvPr id="12" name="圆角矩形 11"/>
            <p:cNvSpPr/>
            <p:nvPr/>
          </p:nvSpPr>
          <p:spPr bwMode="auto">
            <a:xfrm>
              <a:off x="3592130" y="3067051"/>
              <a:ext cx="788193" cy="1378744"/>
            </a:xfrm>
            <a:prstGeom prst="roundRect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en-US" sz="2133" b="1" kern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</a:endParaRPr>
            </a:p>
          </p:txBody>
        </p:sp>
        <p:sp>
          <p:nvSpPr>
            <p:cNvPr id="13" name="TextBox 32"/>
            <p:cNvSpPr txBox="1"/>
            <p:nvPr/>
          </p:nvSpPr>
          <p:spPr bwMode="auto">
            <a:xfrm>
              <a:off x="3536169" y="3928654"/>
              <a:ext cx="908447" cy="31393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 b="1" kern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年轻</a:t>
              </a:r>
              <a:endParaRPr lang="zh-CN" altLang="en-US" sz="2133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537074" y="4182964"/>
            <a:ext cx="1211263" cy="1838325"/>
            <a:chOff x="4488670" y="3067051"/>
            <a:chExt cx="908447" cy="1378744"/>
          </a:xfrm>
        </p:grpSpPr>
        <p:sp>
          <p:nvSpPr>
            <p:cNvPr id="15" name="圆角矩形 14"/>
            <p:cNvSpPr/>
            <p:nvPr/>
          </p:nvSpPr>
          <p:spPr bwMode="auto">
            <a:xfrm>
              <a:off x="4549391" y="3067051"/>
              <a:ext cx="788193" cy="1378744"/>
            </a:xfrm>
            <a:prstGeom prst="roundRect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en-US" sz="2133" b="1" kern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</a:endParaRPr>
            </a:p>
          </p:txBody>
        </p:sp>
        <p:sp>
          <p:nvSpPr>
            <p:cNvPr id="16" name="TextBox 33"/>
            <p:cNvSpPr txBox="1"/>
            <p:nvPr/>
          </p:nvSpPr>
          <p:spPr bwMode="auto">
            <a:xfrm>
              <a:off x="4488670" y="3758527"/>
              <a:ext cx="908447" cy="646331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 b="1" kern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zh-CN" alt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行动</a:t>
              </a:r>
              <a:endParaRPr lang="en-US" altLang="zh-CN" sz="24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力强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15981" y="4182964"/>
            <a:ext cx="1211263" cy="1838325"/>
            <a:chOff x="1547825" y="3067051"/>
            <a:chExt cx="908447" cy="1378744"/>
          </a:xfrm>
        </p:grpSpPr>
        <p:sp>
          <p:nvSpPr>
            <p:cNvPr id="6" name="圆角矩形 5"/>
            <p:cNvSpPr/>
            <p:nvPr/>
          </p:nvSpPr>
          <p:spPr bwMode="auto">
            <a:xfrm>
              <a:off x="1616882" y="3067051"/>
              <a:ext cx="788193" cy="1378744"/>
            </a:xfrm>
            <a:prstGeom prst="roundRect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3175" cap="flat" cmpd="sng" algn="ctr">
              <a:solidFill>
                <a:srgbClr val="D7D7D7"/>
              </a:solidFill>
              <a:prstDash val="solid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en-US" sz="2133" b="1" kern="0">
                <a:solidFill>
                  <a:prstClr val="black">
                    <a:lumMod val="50000"/>
                    <a:lumOff val="50000"/>
                  </a:prstClr>
                </a:solidFill>
                <a:cs typeface="+mn-ea"/>
              </a:endParaRPr>
            </a:p>
          </p:txBody>
        </p:sp>
        <p:sp>
          <p:nvSpPr>
            <p:cNvPr id="7" name="TextBox 30"/>
            <p:cNvSpPr txBox="1"/>
            <p:nvPr/>
          </p:nvSpPr>
          <p:spPr bwMode="auto">
            <a:xfrm>
              <a:off x="1547825" y="3928652"/>
              <a:ext cx="908447" cy="313932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 b="1" kern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en-US" sz="2400" dirty="0">
                  <a:solidFill>
                    <a:prstClr val="black">
                      <a:lumMod val="50000"/>
                      <a:lumOff val="50000"/>
                    </a:prstClr>
                  </a:solidFill>
                </a:rPr>
                <a:t>专业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559829" y="1412776"/>
            <a:ext cx="7008779" cy="3600000"/>
            <a:chOff x="3275856" y="1275894"/>
            <a:chExt cx="5472000" cy="2448000"/>
          </a:xfrm>
        </p:grpSpPr>
        <p:sp>
          <p:nvSpPr>
            <p:cNvPr id="18" name="圆角矩形 17"/>
            <p:cNvSpPr/>
            <p:nvPr/>
          </p:nvSpPr>
          <p:spPr bwMode="auto">
            <a:xfrm>
              <a:off x="3275856" y="1275894"/>
              <a:ext cx="5472000" cy="2448000"/>
            </a:xfrm>
            <a:prstGeom prst="roundRect">
              <a:avLst>
                <a:gd name="adj" fmla="val 996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 bwMode="auto">
            <a:xfrm>
              <a:off x="3365856" y="1346774"/>
              <a:ext cx="5292000" cy="2306240"/>
            </a:xfrm>
            <a:prstGeom prst="roundRect">
              <a:avLst>
                <a:gd name="adj" fmla="val 11474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DDDEDD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040480" y="1567015"/>
            <a:ext cx="5376000" cy="288000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姓名</a:t>
            </a:r>
            <a:r>
              <a:rPr lang="zh-CN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：亮亮图文旗舰店                   </a:t>
            </a: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性别：男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040480" y="1982591"/>
            <a:ext cx="5376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innerShdw blurRad="114300" dist="50800" dir="13500000">
              <a:prstClr val="black">
                <a:alpha val="5000"/>
              </a:prstClr>
            </a:innerShdw>
          </a:effectLst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年龄：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25</a:t>
            </a: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岁                               民族：汉族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040480" y="2398167"/>
            <a:ext cx="5376000" cy="288000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体重：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75kg</a:t>
            </a: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                               身高：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186cm</a:t>
            </a:r>
          </a:p>
        </p:txBody>
      </p:sp>
      <p:sp>
        <p:nvSpPr>
          <p:cNvPr id="26" name="矩形 25"/>
          <p:cNvSpPr/>
          <p:nvPr/>
        </p:nvSpPr>
        <p:spPr>
          <a:xfrm>
            <a:off x="5040480" y="2813743"/>
            <a:ext cx="5376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innerShdw blurRad="114300" dist="50800" dir="13500000">
              <a:prstClr val="black">
                <a:alpha val="5000"/>
              </a:prstClr>
            </a:innerShdw>
          </a:effectLst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籍贯：上海                               学历：硕士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040480" y="3229319"/>
            <a:ext cx="5376000" cy="288000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婚姻状况：未婚                        政治面貌：党员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040480" y="3644895"/>
            <a:ext cx="5376000" cy="288000"/>
          </a:xfrm>
          <a:prstGeom prst="rect">
            <a:avLst/>
          </a:prstGeom>
          <a:solidFill>
            <a:srgbClr val="029BAB"/>
          </a:solidFill>
          <a:effectLst>
            <a:innerShdw blurRad="114300" dist="50800" dir="13500000">
              <a:prstClr val="black">
                <a:alpha val="5000"/>
              </a:prstClr>
            </a:innerShdw>
          </a:effectLst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b="1" dirty="0">
                <a:solidFill>
                  <a:prstClr val="white"/>
                </a:solidFill>
                <a:cs typeface="+mn-ea"/>
                <a:sym typeface="+mn-lt"/>
              </a:rPr>
              <a:t>联系方式：</a:t>
            </a:r>
            <a:r>
              <a:rPr lang="en-US" altLang="zh-CN" sz="1600" b="1" dirty="0">
                <a:solidFill>
                  <a:prstClr val="white"/>
                </a:solidFill>
                <a:cs typeface="+mn-ea"/>
                <a:sym typeface="+mn-lt"/>
              </a:rPr>
              <a:t>1234567890</a:t>
            </a:r>
          </a:p>
        </p:txBody>
      </p:sp>
      <p:sp>
        <p:nvSpPr>
          <p:cNvPr id="29" name="矩形 28"/>
          <p:cNvSpPr/>
          <p:nvPr/>
        </p:nvSpPr>
        <p:spPr>
          <a:xfrm>
            <a:off x="5040480" y="4060471"/>
            <a:ext cx="5376000" cy="288000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电子邮箱：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Mikl@163.com</a:t>
            </a:r>
          </a:p>
        </p:txBody>
      </p:sp>
      <p:sp>
        <p:nvSpPr>
          <p:cNvPr id="30" name="矩形 29"/>
          <p:cNvSpPr/>
          <p:nvPr/>
        </p:nvSpPr>
        <p:spPr>
          <a:xfrm>
            <a:off x="5040480" y="4476047"/>
            <a:ext cx="5376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innerShdw blurRad="114300" dist="50800" dir="13500000">
              <a:prstClr val="black">
                <a:alpha val="5000"/>
              </a:prstClr>
            </a:innerShdw>
          </a:effectLst>
        </p:spPr>
        <p:txBody>
          <a:bodyPr wrap="none" anchor="ctr">
            <a:no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现在住址：深圳宝安新区</a:t>
            </a: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719403" y="1436776"/>
            <a:ext cx="3552000" cy="3552000"/>
            <a:chOff x="880144" y="4223872"/>
            <a:chExt cx="2664000" cy="2664000"/>
          </a:xfrm>
        </p:grpSpPr>
        <p:sp>
          <p:nvSpPr>
            <p:cNvPr id="34" name="圆角矩形 33"/>
            <p:cNvSpPr/>
            <p:nvPr/>
          </p:nvSpPr>
          <p:spPr bwMode="auto">
            <a:xfrm>
              <a:off x="880144" y="4223872"/>
              <a:ext cx="2664000" cy="2664000"/>
            </a:xfrm>
            <a:prstGeom prst="roundRect">
              <a:avLst>
                <a:gd name="adj" fmla="val 11474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400">
                <a:solidFill>
                  <a:prstClr val="white"/>
                </a:solidFill>
              </a:endParaRPr>
            </a:p>
          </p:txBody>
        </p:sp>
        <p:sp>
          <p:nvSpPr>
            <p:cNvPr id="33" name="圆角矩形 32"/>
            <p:cNvSpPr/>
            <p:nvPr/>
          </p:nvSpPr>
          <p:spPr bwMode="auto">
            <a:xfrm>
              <a:off x="929792" y="4246224"/>
              <a:ext cx="2592000" cy="2592000"/>
            </a:xfrm>
            <a:prstGeom prst="roundRect">
              <a:avLst>
                <a:gd name="adj" fmla="val 11474"/>
              </a:avLst>
            </a:prstGeom>
            <a:blipFill dpi="0" rotWithShape="1">
              <a:blip r:embed="rId3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>
                <a:solidFill>
                  <a:prstClr val="white"/>
                </a:solidFill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81477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7000">
        <p:blinds dir="vert"/>
      </p:transition>
    </mc:Choice>
    <mc:Fallback>
      <p:transition spd="slow" advClick="0" advTm="7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7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7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7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个人履历 </a:t>
            </a:r>
            <a:r>
              <a:rPr lang="en-US" altLang="zh-CN" dirty="0"/>
              <a:t>| Resume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/>
        </p:nvCxnSpPr>
        <p:spPr>
          <a:xfrm rot="5400000">
            <a:off x="155134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直接连接符 52"/>
          <p:cNvCxnSpPr/>
          <p:nvPr/>
        </p:nvCxnSpPr>
        <p:spPr>
          <a:xfrm rot="5400000">
            <a:off x="6781742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直接连接符 53"/>
          <p:cNvCxnSpPr/>
          <p:nvPr/>
        </p:nvCxnSpPr>
        <p:spPr>
          <a:xfrm rot="5400000">
            <a:off x="418402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 rot="5400000">
            <a:off x="939971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929622" y="2395170"/>
            <a:ext cx="10538469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7" name="椭圆 56"/>
          <p:cNvSpPr/>
          <p:nvPr/>
        </p:nvSpPr>
        <p:spPr>
          <a:xfrm>
            <a:off x="2015271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58" name="文本框 57"/>
          <p:cNvSpPr txBox="1"/>
          <p:nvPr/>
        </p:nvSpPr>
        <p:spPr>
          <a:xfrm>
            <a:off x="1645443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838383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2014</a:t>
            </a:r>
            <a:endParaRPr lang="zh-CN" altLang="en-US" sz="2800" b="1" dirty="0">
              <a:solidFill>
                <a:srgbClr val="838383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477452" y="3242454"/>
            <a:ext cx="1347788" cy="134778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/>
          </a:p>
        </p:txBody>
      </p:sp>
      <p:sp>
        <p:nvSpPr>
          <p:cNvPr id="60" name="椭圆 59"/>
          <p:cNvSpPr/>
          <p:nvPr/>
        </p:nvSpPr>
        <p:spPr>
          <a:xfrm>
            <a:off x="7245669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61" name="文本框 60"/>
          <p:cNvSpPr txBox="1"/>
          <p:nvPr/>
        </p:nvSpPr>
        <p:spPr>
          <a:xfrm>
            <a:off x="6875843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838383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2016</a:t>
            </a:r>
            <a:endParaRPr lang="zh-CN" altLang="en-US" sz="2800" b="1" dirty="0">
              <a:solidFill>
                <a:srgbClr val="838383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707849" y="3242454"/>
            <a:ext cx="1347788" cy="134778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/>
          </a:p>
        </p:txBody>
      </p:sp>
      <p:sp>
        <p:nvSpPr>
          <p:cNvPr id="63" name="椭圆 62"/>
          <p:cNvSpPr/>
          <p:nvPr/>
        </p:nvSpPr>
        <p:spPr>
          <a:xfrm>
            <a:off x="4647951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64" name="文本框 63"/>
          <p:cNvSpPr txBox="1"/>
          <p:nvPr/>
        </p:nvSpPr>
        <p:spPr>
          <a:xfrm>
            <a:off x="4278124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29BAB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2015</a:t>
            </a:r>
            <a:endParaRPr lang="zh-CN" altLang="en-US" sz="2800" b="1" dirty="0">
              <a:solidFill>
                <a:srgbClr val="029BAB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3935488" y="3451288"/>
            <a:ext cx="1697077" cy="169707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/>
          </a:p>
        </p:txBody>
      </p:sp>
      <p:sp>
        <p:nvSpPr>
          <p:cNvPr id="66" name="椭圆 65"/>
          <p:cNvSpPr/>
          <p:nvPr/>
        </p:nvSpPr>
        <p:spPr>
          <a:xfrm>
            <a:off x="9863642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67" name="文本框 66"/>
          <p:cNvSpPr txBox="1"/>
          <p:nvPr/>
        </p:nvSpPr>
        <p:spPr>
          <a:xfrm>
            <a:off x="9493815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rgbClr val="029BAB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2017</a:t>
            </a:r>
            <a:endParaRPr lang="zh-CN" altLang="en-US" sz="2800" b="1" dirty="0">
              <a:solidFill>
                <a:srgbClr val="029BAB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9151178" y="3259267"/>
            <a:ext cx="1697077" cy="169707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/>
          </a:p>
        </p:txBody>
      </p:sp>
      <p:sp>
        <p:nvSpPr>
          <p:cNvPr id="69" name="矩形 68"/>
          <p:cNvSpPr/>
          <p:nvPr/>
        </p:nvSpPr>
        <p:spPr>
          <a:xfrm>
            <a:off x="1075675" y="4747355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第一年的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具体情况只写完任务说明</a:t>
            </a:r>
          </a:p>
        </p:txBody>
      </p:sp>
      <p:sp>
        <p:nvSpPr>
          <p:cNvPr id="70" name="矩形 69"/>
          <p:cNvSpPr/>
          <p:nvPr/>
        </p:nvSpPr>
        <p:spPr>
          <a:xfrm>
            <a:off x="3708356" y="5318307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第二年的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具体情况只写完任务说明</a:t>
            </a:r>
          </a:p>
        </p:txBody>
      </p:sp>
      <p:sp>
        <p:nvSpPr>
          <p:cNvPr id="71" name="矩形 70"/>
          <p:cNvSpPr/>
          <p:nvPr/>
        </p:nvSpPr>
        <p:spPr>
          <a:xfrm>
            <a:off x="8924043" y="5126286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第四年的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具体情况只写完任务说明</a:t>
            </a:r>
          </a:p>
        </p:txBody>
      </p:sp>
      <p:sp>
        <p:nvSpPr>
          <p:cNvPr id="72" name="矩形 71"/>
          <p:cNvSpPr/>
          <p:nvPr/>
        </p:nvSpPr>
        <p:spPr>
          <a:xfrm>
            <a:off x="6306074" y="4747355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第三年的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具体情况只写完任务说明</a:t>
            </a:r>
          </a:p>
        </p:txBody>
      </p:sp>
      <p:sp>
        <p:nvSpPr>
          <p:cNvPr id="73" name="椭圆 72"/>
          <p:cNvSpPr/>
          <p:nvPr/>
        </p:nvSpPr>
        <p:spPr>
          <a:xfrm>
            <a:off x="1545474" y="3311889"/>
            <a:ext cx="1211749" cy="1211749"/>
          </a:xfrm>
          <a:prstGeom prst="ellipse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4" name="文本框 73"/>
          <p:cNvSpPr txBox="1"/>
          <p:nvPr/>
        </p:nvSpPr>
        <p:spPr>
          <a:xfrm>
            <a:off x="1784902" y="3547299"/>
            <a:ext cx="732893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133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1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5" name="椭圆 74"/>
          <p:cNvSpPr/>
          <p:nvPr/>
        </p:nvSpPr>
        <p:spPr>
          <a:xfrm>
            <a:off x="6775874" y="3313604"/>
            <a:ext cx="1211749" cy="1211749"/>
          </a:xfrm>
          <a:prstGeom prst="ellipse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6" name="文本框 75"/>
          <p:cNvSpPr txBox="1"/>
          <p:nvPr/>
        </p:nvSpPr>
        <p:spPr>
          <a:xfrm>
            <a:off x="7015298" y="3547299"/>
            <a:ext cx="732893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133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1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7" name="椭圆 76"/>
          <p:cNvSpPr/>
          <p:nvPr/>
        </p:nvSpPr>
        <p:spPr>
          <a:xfrm>
            <a:off x="4031537" y="3559001"/>
            <a:ext cx="1500656" cy="1500656"/>
          </a:xfrm>
          <a:prstGeom prst="ellipse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8" name="文本框 77"/>
          <p:cNvSpPr txBox="1"/>
          <p:nvPr/>
        </p:nvSpPr>
        <p:spPr>
          <a:xfrm>
            <a:off x="4350256" y="3799986"/>
            <a:ext cx="867545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6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667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6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9" name="椭圆 78"/>
          <p:cNvSpPr/>
          <p:nvPr/>
        </p:nvSpPr>
        <p:spPr>
          <a:xfrm>
            <a:off x="9248765" y="3357477"/>
            <a:ext cx="1500656" cy="1500656"/>
          </a:xfrm>
          <a:prstGeom prst="ellipse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0" name="文本框 79"/>
          <p:cNvSpPr txBox="1"/>
          <p:nvPr/>
        </p:nvSpPr>
        <p:spPr>
          <a:xfrm>
            <a:off x="9565946" y="3607964"/>
            <a:ext cx="867545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6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667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6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xmlns="" val="377684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6000">
        <p:blinds dir="vert"/>
      </p:transition>
    </mc:Choice>
    <mc:Fallback>
      <p:transition spd="slow" advClick="0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5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4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7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85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4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150"/>
                            </p:stCondLst>
                            <p:childTnLst>
                              <p:par>
                                <p:cTn id="7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4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50"/>
                            </p:stCondLst>
                            <p:childTnLst>
                              <p:par>
                                <p:cTn id="7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9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7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1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850"/>
                            </p:stCondLst>
                            <p:childTnLst>
                              <p:par>
                                <p:cTn id="10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4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7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250"/>
                            </p:stCondLst>
                            <p:childTnLst>
                              <p:par>
                                <p:cTn id="10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65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4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800"/>
                            </p:stCondLst>
                            <p:childTnLst>
                              <p:par>
                                <p:cTn id="1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/>
      <p:bldP spid="59" grpId="0" animBg="1"/>
      <p:bldP spid="60" grpId="0" animBg="1"/>
      <p:bldP spid="61" grpId="0"/>
      <p:bldP spid="62" grpId="0" animBg="1"/>
      <p:bldP spid="63" grpId="0" animBg="1"/>
      <p:bldP spid="64" grpId="0"/>
      <p:bldP spid="65" grpId="0" animBg="1"/>
      <p:bldP spid="66" grpId="0" animBg="1"/>
      <p:bldP spid="67" grpId="0"/>
      <p:bldP spid="68" grpId="0" animBg="1"/>
      <p:bldP spid="69" grpId="0"/>
      <p:bldP spid="70" grpId="0"/>
      <p:bldP spid="71" grpId="0"/>
      <p:bldP spid="72" grpId="0"/>
      <p:bldP spid="73" grpId="0" animBg="1"/>
      <p:bldP spid="74" grpId="0"/>
      <p:bldP spid="75" grpId="0" animBg="1"/>
      <p:bldP spid="76" grpId="0"/>
      <p:bldP spid="77" grpId="0" animBg="1"/>
      <p:bldP spid="78" grpId="0"/>
      <p:bldP spid="79" grpId="0" animBg="1"/>
      <p:bldP spid="8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荣誉奖项 </a:t>
            </a:r>
            <a:r>
              <a:rPr lang="en-US" altLang="zh-CN" dirty="0"/>
              <a:t>| Honor Award</a:t>
            </a:r>
            <a:endParaRPr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任意多边形 112"/>
          <p:cNvSpPr/>
          <p:nvPr/>
        </p:nvSpPr>
        <p:spPr>
          <a:xfrm flipV="1">
            <a:off x="785813" y="2074338"/>
            <a:ext cx="4543720" cy="62139"/>
          </a:xfrm>
          <a:custGeom>
            <a:avLst/>
            <a:gdLst>
              <a:gd name="connsiteX0" fmla="*/ 2083324 w 2083324"/>
              <a:gd name="connsiteY0" fmla="*/ 0 h 0"/>
              <a:gd name="connsiteX1" fmla="*/ 0 w 208332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83324">
                <a:moveTo>
                  <a:pt x="2083324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任意多边形 113"/>
          <p:cNvSpPr/>
          <p:nvPr/>
        </p:nvSpPr>
        <p:spPr>
          <a:xfrm>
            <a:off x="785813" y="4655222"/>
            <a:ext cx="3148553" cy="0"/>
          </a:xfrm>
          <a:custGeom>
            <a:avLst/>
            <a:gdLst>
              <a:gd name="connsiteX0" fmla="*/ 3148553 w 3148553"/>
              <a:gd name="connsiteY0" fmla="*/ 0 h 0"/>
              <a:gd name="connsiteX1" fmla="*/ 0 w 31485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48553">
                <a:moveTo>
                  <a:pt x="3148553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任意多边形 114"/>
          <p:cNvSpPr/>
          <p:nvPr/>
        </p:nvSpPr>
        <p:spPr>
          <a:xfrm>
            <a:off x="8176427" y="3344896"/>
            <a:ext cx="2865749" cy="0"/>
          </a:xfrm>
          <a:custGeom>
            <a:avLst/>
            <a:gdLst>
              <a:gd name="connsiteX0" fmla="*/ 0 w 2865749"/>
              <a:gd name="connsiteY0" fmla="*/ 0 h 0"/>
              <a:gd name="connsiteX1" fmla="*/ 2865749 w 286574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65749">
                <a:moveTo>
                  <a:pt x="0" y="0"/>
                </a:moveTo>
                <a:lnTo>
                  <a:pt x="2865749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/>
        </p:nvSpPr>
        <p:spPr>
          <a:xfrm>
            <a:off x="6988650" y="5814718"/>
            <a:ext cx="3968685" cy="0"/>
          </a:xfrm>
          <a:custGeom>
            <a:avLst/>
            <a:gdLst>
              <a:gd name="connsiteX0" fmla="*/ 0 w 3968685"/>
              <a:gd name="connsiteY0" fmla="*/ 0 h 0"/>
              <a:gd name="connsiteX1" fmla="*/ 3968685 w 396868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68685">
                <a:moveTo>
                  <a:pt x="0" y="0"/>
                </a:moveTo>
                <a:lnTo>
                  <a:pt x="3968685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7" name="组合 116"/>
          <p:cNvGrpSpPr/>
          <p:nvPr/>
        </p:nvGrpSpPr>
        <p:grpSpPr>
          <a:xfrm>
            <a:off x="5020461" y="1676075"/>
            <a:ext cx="2192786" cy="2192786"/>
            <a:chOff x="5020461" y="1676075"/>
            <a:chExt cx="2192786" cy="2192786"/>
          </a:xfrm>
        </p:grpSpPr>
        <p:sp>
          <p:nvSpPr>
            <p:cNvPr id="118" name="椭圆 117"/>
            <p:cNvSpPr/>
            <p:nvPr/>
          </p:nvSpPr>
          <p:spPr>
            <a:xfrm>
              <a:off x="5020461" y="1676075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任意多边形 118"/>
            <p:cNvSpPr/>
            <p:nvPr/>
          </p:nvSpPr>
          <p:spPr>
            <a:xfrm rot="2700000">
              <a:off x="5189137" y="1844751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矩形 119"/>
            <p:cNvSpPr/>
            <p:nvPr/>
          </p:nvSpPr>
          <p:spPr>
            <a:xfrm rot="18900000">
              <a:off x="5339294" y="2156187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1" name="文本框 12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409643" y="2746021"/>
              <a:ext cx="143308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029BAB">
                      <a:alpha val="99000"/>
                    </a:srgbClr>
                  </a:solidFill>
                  <a:latin typeface="微软雅黑"/>
                  <a:cs typeface="Segoe UI" pitchFamily="34" charset="0"/>
                </a:rPr>
                <a:t>一等奖学金</a:t>
              </a: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341785" y="2978545"/>
            <a:ext cx="2192786" cy="2192786"/>
            <a:chOff x="6341785" y="2978545"/>
            <a:chExt cx="2192786" cy="2192786"/>
          </a:xfrm>
        </p:grpSpPr>
        <p:sp>
          <p:nvSpPr>
            <p:cNvPr id="123" name="椭圆 122"/>
            <p:cNvSpPr/>
            <p:nvPr/>
          </p:nvSpPr>
          <p:spPr>
            <a:xfrm>
              <a:off x="6341785" y="2978545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任意多边形 123"/>
            <p:cNvSpPr/>
            <p:nvPr/>
          </p:nvSpPr>
          <p:spPr>
            <a:xfrm rot="2700000">
              <a:off x="6510461" y="3147221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矩形 124"/>
            <p:cNvSpPr/>
            <p:nvPr/>
          </p:nvSpPr>
          <p:spPr>
            <a:xfrm rot="18900000">
              <a:off x="6652010" y="3445264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6" name="文本框 12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6795147" y="4070979"/>
              <a:ext cx="143308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838383"/>
                  </a:solidFill>
                  <a:latin typeface="微软雅黑"/>
                  <a:cs typeface="Segoe UI" pitchFamily="34" charset="0"/>
                </a:rPr>
                <a:t>销售总冠军</a:t>
              </a: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3722704" y="3017824"/>
            <a:ext cx="2192786" cy="2192786"/>
            <a:chOff x="3722704" y="3017824"/>
            <a:chExt cx="2192786" cy="2192786"/>
          </a:xfrm>
        </p:grpSpPr>
        <p:sp>
          <p:nvSpPr>
            <p:cNvPr id="128" name="椭圆 127"/>
            <p:cNvSpPr/>
            <p:nvPr/>
          </p:nvSpPr>
          <p:spPr>
            <a:xfrm>
              <a:off x="3722704" y="3017824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任意多边形 128"/>
            <p:cNvSpPr/>
            <p:nvPr/>
          </p:nvSpPr>
          <p:spPr>
            <a:xfrm rot="2700000">
              <a:off x="3891380" y="3186500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83838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 rot="18900000">
              <a:off x="4045891" y="3496549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4226109" y="4111264"/>
              <a:ext cx="1183401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838383"/>
                  </a:solidFill>
                  <a:latin typeface="微软雅黑"/>
                  <a:cs typeface="Segoe UI" pitchFamily="34" charset="0"/>
                </a:rPr>
                <a:t>杰出新人</a:t>
              </a: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949760" y="4282587"/>
            <a:ext cx="2192786" cy="2192786"/>
            <a:chOff x="4949760" y="4282587"/>
            <a:chExt cx="2192786" cy="2192786"/>
          </a:xfrm>
        </p:grpSpPr>
        <p:sp>
          <p:nvSpPr>
            <p:cNvPr id="133" name="椭圆 132"/>
            <p:cNvSpPr/>
            <p:nvPr/>
          </p:nvSpPr>
          <p:spPr>
            <a:xfrm>
              <a:off x="4949760" y="4282587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任意多边形 133"/>
            <p:cNvSpPr/>
            <p:nvPr/>
          </p:nvSpPr>
          <p:spPr>
            <a:xfrm rot="2700000">
              <a:off x="5118436" y="4451263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矩形 134"/>
            <p:cNvSpPr/>
            <p:nvPr/>
          </p:nvSpPr>
          <p:spPr>
            <a:xfrm rot="18900000">
              <a:off x="5268207" y="4765489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36" name="文本框 13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206607" y="5381981"/>
              <a:ext cx="16827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029BAB">
                      <a:alpha val="99000"/>
                    </a:srgbClr>
                  </a:solidFill>
                  <a:latin typeface="微软雅黑"/>
                  <a:cs typeface="Segoe UI" pitchFamily="34" charset="0"/>
                </a:rPr>
                <a:t>年度风云人物</a:t>
              </a:r>
            </a:p>
          </p:txBody>
        </p:sp>
      </p:grpSp>
      <p:sp>
        <p:nvSpPr>
          <p:cNvPr id="137" name="文本框 13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968111" y="2378380"/>
            <a:ext cx="3173903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成绩优异，获得国家一等奖学金。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38" name="文本框 13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929622" y="4846071"/>
            <a:ext cx="3354762" cy="113441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rgbClr val="029BAB"/>
                </a:solidFill>
                <a:cs typeface="+mn-ea"/>
                <a:sym typeface="+mn-lt"/>
              </a:rPr>
              <a:t>全年销售业绩第一，获得公司最杰出新人称号。</a:t>
            </a:r>
            <a:endParaRPr lang="en-US" altLang="zh-CN" sz="2400" dirty="0">
              <a:solidFill>
                <a:srgbClr val="029BAB"/>
              </a:solidFill>
            </a:endParaRPr>
          </a:p>
        </p:txBody>
      </p:sp>
      <p:sp>
        <p:nvSpPr>
          <p:cNvPr id="139" name="文本框 13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339799" y="2136477"/>
            <a:ext cx="3189482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带领的区域销售团队夺得年度销售总冠军 。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40" name="文本框 13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409571" y="4565166"/>
            <a:ext cx="3460310" cy="181844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rgbClr val="029BAB"/>
                </a:solidFill>
                <a:cs typeface="+mn-ea"/>
                <a:sym typeface="+mn-lt"/>
              </a:rPr>
              <a:t>升任公司副总裁，被评为公司年度风云人物 。</a:t>
            </a:r>
            <a:endParaRPr lang="en-US" altLang="zh-CN" sz="2400" dirty="0">
              <a:solidFill>
                <a:srgbClr val="029BAB"/>
              </a:solidFill>
            </a:endParaRPr>
          </a:p>
          <a:p>
            <a:endParaRPr lang="en-US" altLang="zh-CN" sz="3600" dirty="0">
              <a:solidFill>
                <a:srgbClr val="029B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4017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8000">
        <p:blinds dir="vert"/>
      </p:transition>
    </mc:Choice>
    <mc:Fallback>
      <p:transition spd="slow" advClick="0" advTm="8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4" grpId="0" animBg="1"/>
      <p:bldP spid="115" grpId="0" animBg="1"/>
      <p:bldP spid="116" grpId="0" animBg="1"/>
      <p:bldP spid="137" grpId="0"/>
      <p:bldP spid="138" grpId="0"/>
      <p:bldP spid="139" grpId="0"/>
      <p:bldP spid="1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语言能力 </a:t>
            </a:r>
            <a:r>
              <a:rPr lang="en-US" altLang="zh-CN" dirty="0"/>
              <a:t>| Language</a:t>
            </a:r>
            <a:endParaRPr lang="zh-CN" altLang="en-US" dirty="0" smtClean="0"/>
          </a:p>
        </p:txBody>
      </p:sp>
      <p:sp>
        <p:nvSpPr>
          <p:cNvPr id="25" name="矩形 24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6084997" y="2746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2507231" y="3142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9691736" y="3142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2487754" y="3134748"/>
            <a:ext cx="7200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8177138" y="3420031"/>
            <a:ext cx="2944723" cy="2163034"/>
            <a:chOff x="8177138" y="3420031"/>
            <a:chExt cx="2944723" cy="2163034"/>
          </a:xfrm>
        </p:grpSpPr>
        <p:sp>
          <p:nvSpPr>
            <p:cNvPr id="37" name="圆角矩形 3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8177138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9248172" y="3420031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606786" y="3420031"/>
            <a:ext cx="2944723" cy="2163034"/>
            <a:chOff x="4606786" y="3420031"/>
            <a:chExt cx="2944723" cy="2163034"/>
          </a:xfrm>
        </p:grpSpPr>
        <p:sp>
          <p:nvSpPr>
            <p:cNvPr id="42" name="圆角矩形 41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4606786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83838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5652794" y="3420031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036434" y="3428667"/>
            <a:ext cx="2944723" cy="2154398"/>
            <a:chOff x="1036434" y="3428667"/>
            <a:chExt cx="2944723" cy="2154398"/>
          </a:xfrm>
        </p:grpSpPr>
        <p:sp>
          <p:nvSpPr>
            <p:cNvPr id="49" name="圆角矩形 48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1036434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029BA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2067568" y="3428667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5" name="文本框 54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1124480" y="4426427"/>
            <a:ext cx="2698175" cy="138499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C00000"/>
              </a:buClr>
            </a:pPr>
            <a:r>
              <a:rPr lang="zh-CN" altLang="en-US" sz="2000" dirty="0" smtClean="0">
                <a:solidFill>
                  <a:srgbClr val="F6F8F7"/>
                </a:solidFill>
                <a:sym typeface="+mn-lt"/>
              </a:rPr>
              <a:t> 新</a:t>
            </a:r>
            <a:r>
              <a:rPr lang="en-US" altLang="zh-CN" sz="2000" dirty="0">
                <a:solidFill>
                  <a:srgbClr val="F6F8F7"/>
                </a:solidFill>
                <a:sym typeface="+mn-lt"/>
              </a:rPr>
              <a:t>TOFEL</a:t>
            </a:r>
            <a:r>
              <a:rPr lang="zh-CN" altLang="en-US" sz="2000" dirty="0">
                <a:solidFill>
                  <a:srgbClr val="F6F8F7"/>
                </a:solidFill>
                <a:sym typeface="+mn-lt"/>
              </a:rPr>
              <a:t>考试</a:t>
            </a:r>
            <a:r>
              <a:rPr lang="en-US" altLang="zh-CN" sz="2000" dirty="0">
                <a:solidFill>
                  <a:srgbClr val="F6F8F7"/>
                </a:solidFill>
                <a:sym typeface="+mn-lt"/>
              </a:rPr>
              <a:t>120</a:t>
            </a:r>
            <a:r>
              <a:rPr lang="zh-CN" altLang="en-US" sz="2000" dirty="0">
                <a:solidFill>
                  <a:srgbClr val="F6F8F7"/>
                </a:solidFill>
                <a:sym typeface="+mn-lt"/>
              </a:rPr>
              <a:t>分</a:t>
            </a: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4764880" y="4441815"/>
            <a:ext cx="2698175" cy="135421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</a:pPr>
            <a:r>
              <a:rPr lang="zh-CN" altLang="en-US" dirty="0">
                <a:solidFill>
                  <a:srgbClr val="F6F8F7"/>
                </a:solidFill>
                <a:sym typeface="+mn-lt"/>
              </a:rPr>
              <a:t>普通话水平测试</a:t>
            </a:r>
            <a:r>
              <a:rPr lang="en-US" altLang="zh-CN" dirty="0">
                <a:solidFill>
                  <a:srgbClr val="F6F8F7"/>
                </a:solidFill>
                <a:sym typeface="+mn-lt"/>
              </a:rPr>
              <a:t>1</a:t>
            </a:r>
            <a:r>
              <a:rPr lang="zh-CN" altLang="en-US" dirty="0">
                <a:solidFill>
                  <a:srgbClr val="F6F8F7"/>
                </a:solidFill>
                <a:sym typeface="+mn-lt"/>
              </a:rPr>
              <a:t>级甲等</a:t>
            </a: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8305003" y="4426427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C00000"/>
              </a:buClr>
            </a:pPr>
            <a:r>
              <a:rPr lang="zh-CN" altLang="en-US" sz="2400" dirty="0">
                <a:solidFill>
                  <a:srgbClr val="FAFBFB"/>
                </a:solidFill>
                <a:sym typeface="+mn-lt"/>
              </a:rPr>
              <a:t>能够满足正常交流</a:t>
            </a: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377662" y="1355113"/>
            <a:ext cx="1415772" cy="1415772"/>
            <a:chOff x="5377662" y="1355113"/>
            <a:chExt cx="1415772" cy="1415772"/>
          </a:xfrm>
        </p:grpSpPr>
        <p:sp>
          <p:nvSpPr>
            <p:cNvPr id="31" name="椭圆 30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5377662" y="1355113"/>
              <a:ext cx="1415772" cy="141577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5377662" y="1855806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029BAB"/>
                  </a:solidFill>
                </a:rPr>
                <a:t>语言能力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2107121" y="363024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29BAB"/>
                </a:solidFill>
                <a:latin typeface="Impact" panose="020B0806030902050204" pitchFamily="34" charset="0"/>
              </a:rPr>
              <a:t>英语</a:t>
            </a:r>
            <a:endParaRPr lang="zh-CN" altLang="en-US" sz="3200" b="1" dirty="0">
              <a:solidFill>
                <a:srgbClr val="029BAB"/>
              </a:solidFill>
              <a:latin typeface="Impact" panose="020B080603090205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713859" y="363371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838383"/>
                </a:solidFill>
                <a:latin typeface="Impact" panose="020B0806030902050204" pitchFamily="34" charset="0"/>
              </a:rPr>
              <a:t>汉语</a:t>
            </a:r>
            <a:endParaRPr lang="zh-CN" altLang="en-US" sz="3200" b="1" dirty="0">
              <a:solidFill>
                <a:srgbClr val="838383"/>
              </a:solidFill>
              <a:latin typeface="Impact" panose="020B080603090205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9280471" y="363024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029BAB"/>
                </a:solidFill>
                <a:latin typeface="Impact" panose="020B0806030902050204" pitchFamily="34" charset="0"/>
              </a:rPr>
              <a:t>法语</a:t>
            </a:r>
            <a:endParaRPr lang="zh-CN" altLang="en-US" sz="3200" b="1" dirty="0">
              <a:solidFill>
                <a:srgbClr val="029BAB"/>
              </a:solidFill>
              <a:latin typeface="Impact" panose="020B080603090205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790826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2000">
        <p:blinds dir="vert"/>
      </p:transition>
    </mc:Choice>
    <mc:Fallback>
      <p:transition spd="slow" advClick="0" advTm="1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7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250"/>
                            </p:stCondLst>
                            <p:childTnLst>
                              <p:par>
                                <p:cTn id="5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2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9" grpId="0"/>
      <p:bldP spid="58" grpId="0"/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928574" y="1345881"/>
            <a:ext cx="4355170" cy="4355170"/>
            <a:chOff x="3928574" y="1345881"/>
            <a:chExt cx="4355170" cy="4355170"/>
          </a:xfrm>
        </p:grpSpPr>
        <p:sp>
          <p:nvSpPr>
            <p:cNvPr id="13" name="椭圆 12"/>
            <p:cNvSpPr/>
            <p:nvPr/>
          </p:nvSpPr>
          <p:spPr>
            <a:xfrm>
              <a:off x="3928574" y="1345881"/>
              <a:ext cx="4355170" cy="435517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419100" dist="838200" dir="2700000" sx="90000" sy="9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228452" y="1633785"/>
              <a:ext cx="3779359" cy="3779359"/>
            </a:xfrm>
            <a:prstGeom prst="ellipse">
              <a:avLst/>
            </a:prstGeom>
            <a:solidFill>
              <a:srgbClr val="029BAB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flipV="1">
            <a:off x="8897468" y="5627341"/>
            <a:ext cx="105358" cy="1053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36000">
                <a:schemeClr val="bg1"/>
              </a:gs>
              <a:gs pos="100000">
                <a:srgbClr val="C7C7C7"/>
              </a:gs>
            </a:gsLst>
            <a:lin ang="13500000" scaled="1"/>
            <a:tileRect/>
          </a:gradFill>
          <a:ln w="9525">
            <a:solidFill>
              <a:schemeClr val="bg1"/>
            </a:solidFill>
          </a:ln>
          <a:effectLst>
            <a:outerShdw blurRad="419100" dist="190500" dir="2700000" sx="90000" sy="90000" algn="tl" rotWithShape="0">
              <a:schemeClr val="tx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469661" y="3103419"/>
            <a:ext cx="537402" cy="537402"/>
            <a:chOff x="1534158" y="3352646"/>
            <a:chExt cx="375920" cy="375920"/>
          </a:xfrm>
        </p:grpSpPr>
        <p:sp>
          <p:nvSpPr>
            <p:cNvPr id="6" name="椭圆 5"/>
            <p:cNvSpPr/>
            <p:nvPr/>
          </p:nvSpPr>
          <p:spPr>
            <a:xfrm>
              <a:off x="1534158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6200000">
              <a:off x="1633052" y="3472583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140758" y="3103419"/>
            <a:ext cx="537402" cy="537402"/>
            <a:chOff x="10302240" y="3352646"/>
            <a:chExt cx="375920" cy="375920"/>
          </a:xfrm>
        </p:grpSpPr>
        <p:sp>
          <p:nvSpPr>
            <p:cNvPr id="9" name="椭圆 8"/>
            <p:cNvSpPr/>
            <p:nvPr/>
          </p:nvSpPr>
          <p:spPr>
            <a:xfrm>
              <a:off x="10302240" y="3352646"/>
              <a:ext cx="375920" cy="375920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3810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 flipH="1">
              <a:off x="10441775" y="3472584"/>
              <a:ext cx="157811" cy="136044"/>
            </a:xfrm>
            <a:prstGeom prst="triangle">
              <a:avLst/>
            </a:prstGeom>
            <a:solidFill>
              <a:srgbClr val="029B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>
            <a:spLocks noChangeAspect="1"/>
          </p:cNvSpPr>
          <p:nvPr/>
        </p:nvSpPr>
        <p:spPr>
          <a:xfrm>
            <a:off x="3709207" y="1150460"/>
            <a:ext cx="4793904" cy="4793904"/>
          </a:xfrm>
          <a:prstGeom prst="ellipse">
            <a:avLst/>
          </a:prstGeom>
          <a:noFill/>
          <a:ln w="19050">
            <a:solidFill>
              <a:srgbClr val="029BA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196230" y="925197"/>
            <a:ext cx="1193436" cy="1193436"/>
            <a:chOff x="7196230" y="925197"/>
            <a:chExt cx="1193436" cy="1193436"/>
          </a:xfrm>
        </p:grpSpPr>
        <p:sp>
          <p:nvSpPr>
            <p:cNvPr id="15" name="椭圆 14"/>
            <p:cNvSpPr/>
            <p:nvPr/>
          </p:nvSpPr>
          <p:spPr>
            <a:xfrm>
              <a:off x="7196230" y="925197"/>
              <a:ext cx="1193436" cy="119343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36000">
                  <a:schemeClr val="bg1"/>
                </a:gs>
                <a:gs pos="100000">
                  <a:srgbClr val="C7C7C7"/>
                </a:gs>
              </a:gsLst>
              <a:lin ang="135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419100" dist="571500" dir="2700000" sx="90000" sy="9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376994" y="1105961"/>
              <a:ext cx="831906" cy="831906"/>
            </a:xfrm>
            <a:prstGeom prst="ellipse">
              <a:avLst/>
            </a:prstGeom>
            <a:solidFill>
              <a:srgbClr val="838383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7475306" y="1286439"/>
              <a:ext cx="65594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02</a:t>
              </a:r>
              <a:endParaRPr lang="zh-CN" altLang="en-US" sz="3200" b="1" dirty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sp>
        <p:nvSpPr>
          <p:cNvPr id="18" name="TextBox 10"/>
          <p:cNvSpPr txBox="1"/>
          <p:nvPr/>
        </p:nvSpPr>
        <p:spPr>
          <a:xfrm>
            <a:off x="4652202" y="2432441"/>
            <a:ext cx="2931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zh-CN" altLang="en-US" sz="6600" b="1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2"/>
          <p:cNvSpPr txBox="1"/>
          <p:nvPr/>
        </p:nvSpPr>
        <p:spPr>
          <a:xfrm>
            <a:off x="6151011" y="3772048"/>
            <a:ext cx="1823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岗位职责</a:t>
            </a:r>
            <a:endParaRPr lang="zh-CN" altLang="en-US" sz="2000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5"/>
          <p:cNvSpPr txBox="1"/>
          <p:nvPr/>
        </p:nvSpPr>
        <p:spPr>
          <a:xfrm>
            <a:off x="5053711" y="4513194"/>
            <a:ext cx="2104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解决问题能力</a:t>
            </a:r>
            <a:endParaRPr lang="zh-CN" altLang="en-US" sz="2000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6"/>
          <p:cNvSpPr txBox="1"/>
          <p:nvPr/>
        </p:nvSpPr>
        <p:spPr>
          <a:xfrm>
            <a:off x="4448875" y="3776845"/>
            <a:ext cx="1731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F9FAF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知识技能</a:t>
            </a:r>
            <a:endParaRPr lang="zh-CN" altLang="en-US" sz="2000" dirty="0">
              <a:solidFill>
                <a:srgbClr val="F9FAF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579731" y="557972"/>
            <a:ext cx="730253" cy="73025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537955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000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000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1" grpId="0"/>
          <p:bldP spid="2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2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2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3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900" decel="100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7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900" decel="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37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900" decel="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8" grpId="0"/>
          <p:bldP spid="19" grpId="0"/>
          <p:bldP spid="21" grpId="0"/>
          <p:bldP spid="22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知识技能 </a:t>
            </a:r>
            <a:r>
              <a:rPr lang="en-US" altLang="zh-CN" dirty="0"/>
              <a:t>| Knowledge</a:t>
            </a:r>
            <a:endParaRPr lang="zh-CN" altLang="en-US" dirty="0" smtClean="0"/>
          </a:p>
        </p:txBody>
      </p:sp>
      <p:sp>
        <p:nvSpPr>
          <p:cNvPr id="410" name="矩形 409"/>
          <p:cNvSpPr/>
          <p:nvPr/>
        </p:nvSpPr>
        <p:spPr>
          <a:xfrm>
            <a:off x="900424" y="-893710"/>
            <a:ext cx="479616" cy="759725"/>
          </a:xfrm>
          <a:prstGeom prst="rect">
            <a:avLst/>
          </a:prstGeom>
          <a:solidFill>
            <a:srgbClr val="8383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1" name="矩形 410"/>
          <p:cNvSpPr/>
          <p:nvPr/>
        </p:nvSpPr>
        <p:spPr>
          <a:xfrm>
            <a:off x="1355780" y="-893710"/>
            <a:ext cx="479616" cy="759725"/>
          </a:xfrm>
          <a:prstGeom prst="rect">
            <a:avLst/>
          </a:prstGeom>
          <a:solidFill>
            <a:srgbClr val="029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2" name="组合 411"/>
          <p:cNvGrpSpPr/>
          <p:nvPr/>
        </p:nvGrpSpPr>
        <p:grpSpPr>
          <a:xfrm>
            <a:off x="1507048" y="3573039"/>
            <a:ext cx="1105795" cy="1106194"/>
            <a:chOff x="828477" y="2507489"/>
            <a:chExt cx="1079398" cy="1079788"/>
          </a:xfrm>
        </p:grpSpPr>
        <p:sp>
          <p:nvSpPr>
            <p:cNvPr id="413" name="Rounded Rectangle 6"/>
            <p:cNvSpPr/>
            <p:nvPr/>
          </p:nvSpPr>
          <p:spPr>
            <a:xfrm>
              <a:off x="828477" y="2507489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14" name="Rounded Rectangle 5"/>
            <p:cNvSpPr/>
            <p:nvPr/>
          </p:nvSpPr>
          <p:spPr>
            <a:xfrm>
              <a:off x="911036" y="2590077"/>
              <a:ext cx="914281" cy="914612"/>
            </a:xfrm>
            <a:prstGeom prst="roundRect">
              <a:avLst/>
            </a:prstGeom>
            <a:solidFill>
              <a:srgbClr val="838383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15" name="Group 59"/>
            <p:cNvGrpSpPr/>
            <p:nvPr/>
          </p:nvGrpSpPr>
          <p:grpSpPr>
            <a:xfrm>
              <a:off x="1136034" y="2814760"/>
              <a:ext cx="464284" cy="465246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416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7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8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9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0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1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2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3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4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25" name="组合 424"/>
          <p:cNvGrpSpPr/>
          <p:nvPr/>
        </p:nvGrpSpPr>
        <p:grpSpPr>
          <a:xfrm>
            <a:off x="7073596" y="3568544"/>
            <a:ext cx="1105795" cy="1106194"/>
            <a:chOff x="5267219" y="2503905"/>
            <a:chExt cx="1079398" cy="1079788"/>
          </a:xfrm>
        </p:grpSpPr>
        <p:sp>
          <p:nvSpPr>
            <p:cNvPr id="426" name="Rounded Rectangle 6"/>
            <p:cNvSpPr/>
            <p:nvPr/>
          </p:nvSpPr>
          <p:spPr>
            <a:xfrm>
              <a:off x="5267219" y="2503905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27" name="Rounded Rectangle 8"/>
            <p:cNvSpPr/>
            <p:nvPr/>
          </p:nvSpPr>
          <p:spPr>
            <a:xfrm>
              <a:off x="5363854" y="2590077"/>
              <a:ext cx="914281" cy="914612"/>
            </a:xfrm>
            <a:prstGeom prst="roundRect">
              <a:avLst/>
            </a:prstGeom>
            <a:solidFill>
              <a:srgbClr val="029BAB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28" name="Group 69"/>
            <p:cNvGrpSpPr/>
            <p:nvPr/>
          </p:nvGrpSpPr>
          <p:grpSpPr>
            <a:xfrm>
              <a:off x="5595411" y="2814760"/>
              <a:ext cx="464284" cy="465246"/>
              <a:chOff x="7287419" y="3505994"/>
              <a:chExt cx="464344" cy="465138"/>
            </a:xfrm>
            <a:solidFill>
              <a:schemeClr val="bg2"/>
            </a:solidFill>
          </p:grpSpPr>
          <p:sp>
            <p:nvSpPr>
              <p:cNvPr id="429" name="AutoShape 37"/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0" name="AutoShape 38"/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1" name="AutoShape 39"/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2" name="AutoShape 40"/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3" name="AutoShape 41"/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4" name="AutoShape 42"/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35" name="组合 434"/>
          <p:cNvGrpSpPr/>
          <p:nvPr/>
        </p:nvGrpSpPr>
        <p:grpSpPr>
          <a:xfrm>
            <a:off x="7063146" y="5375344"/>
            <a:ext cx="1105795" cy="1106194"/>
            <a:chOff x="5258886" y="3944640"/>
            <a:chExt cx="1079398" cy="1079788"/>
          </a:xfrm>
        </p:grpSpPr>
        <p:sp>
          <p:nvSpPr>
            <p:cNvPr id="436" name="Rounded Rectangle 6"/>
            <p:cNvSpPr/>
            <p:nvPr/>
          </p:nvSpPr>
          <p:spPr>
            <a:xfrm>
              <a:off x="5258886" y="3944640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37" name="Rounded Rectangle 8"/>
            <p:cNvSpPr/>
            <p:nvPr/>
          </p:nvSpPr>
          <p:spPr>
            <a:xfrm>
              <a:off x="5364981" y="4024617"/>
              <a:ext cx="914281" cy="914612"/>
            </a:xfrm>
            <a:prstGeom prst="roundRect">
              <a:avLst/>
            </a:prstGeom>
            <a:solidFill>
              <a:srgbClr val="838383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38" name="Group 76"/>
            <p:cNvGrpSpPr/>
            <p:nvPr/>
          </p:nvGrpSpPr>
          <p:grpSpPr>
            <a:xfrm>
              <a:off x="5584040" y="4246127"/>
              <a:ext cx="464284" cy="464452"/>
              <a:chOff x="7287419" y="2605437"/>
              <a:chExt cx="464344" cy="464344"/>
            </a:xfrm>
            <a:solidFill>
              <a:schemeClr val="bg2"/>
            </a:solidFill>
          </p:grpSpPr>
          <p:sp>
            <p:nvSpPr>
              <p:cNvPr id="439" name="AutoShape 56"/>
              <p:cNvSpPr>
                <a:spLocks/>
              </p:cNvSpPr>
              <p:nvPr/>
            </p:nvSpPr>
            <p:spPr bwMode="auto">
              <a:xfrm>
                <a:off x="7287419" y="260543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0" name="AutoShape 57"/>
              <p:cNvSpPr>
                <a:spLocks/>
              </p:cNvSpPr>
              <p:nvPr/>
            </p:nvSpPr>
            <p:spPr bwMode="auto">
              <a:xfrm>
                <a:off x="7606507" y="260543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1" name="AutoShape 58"/>
              <p:cNvSpPr>
                <a:spLocks/>
              </p:cNvSpPr>
              <p:nvPr/>
            </p:nvSpPr>
            <p:spPr bwMode="auto">
              <a:xfrm>
                <a:off x="7446963" y="2605437"/>
                <a:ext cx="145257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42" name="组合 441"/>
          <p:cNvGrpSpPr/>
          <p:nvPr/>
        </p:nvGrpSpPr>
        <p:grpSpPr>
          <a:xfrm>
            <a:off x="1524691" y="1829577"/>
            <a:ext cx="1105795" cy="1106194"/>
            <a:chOff x="842545" y="1117260"/>
            <a:chExt cx="1079398" cy="1079788"/>
          </a:xfrm>
        </p:grpSpPr>
        <p:sp>
          <p:nvSpPr>
            <p:cNvPr id="443" name="Rounded Rectangle 6"/>
            <p:cNvSpPr/>
            <p:nvPr/>
          </p:nvSpPr>
          <p:spPr>
            <a:xfrm>
              <a:off x="842545" y="1117260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44" name="Rounded Rectangle 4"/>
            <p:cNvSpPr/>
            <p:nvPr/>
          </p:nvSpPr>
          <p:spPr>
            <a:xfrm>
              <a:off x="925104" y="1199848"/>
              <a:ext cx="914281" cy="914612"/>
            </a:xfrm>
            <a:prstGeom prst="roundRect">
              <a:avLst/>
            </a:prstGeom>
            <a:solidFill>
              <a:srgbClr val="029BAB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45" name="Group 80"/>
            <p:cNvGrpSpPr/>
            <p:nvPr/>
          </p:nvGrpSpPr>
          <p:grpSpPr>
            <a:xfrm>
              <a:off x="1222721" y="1424531"/>
              <a:ext cx="319046" cy="465246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446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7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48" name="组合 447"/>
          <p:cNvGrpSpPr/>
          <p:nvPr/>
        </p:nvGrpSpPr>
        <p:grpSpPr>
          <a:xfrm>
            <a:off x="7089157" y="1828615"/>
            <a:ext cx="1105795" cy="1106194"/>
            <a:chOff x="5279627" y="1116493"/>
            <a:chExt cx="1079398" cy="1079788"/>
          </a:xfrm>
        </p:grpSpPr>
        <p:sp>
          <p:nvSpPr>
            <p:cNvPr id="449" name="Rounded Rectangle 6"/>
            <p:cNvSpPr/>
            <p:nvPr/>
          </p:nvSpPr>
          <p:spPr>
            <a:xfrm>
              <a:off x="5279627" y="1116493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50" name="Rounded Rectangle 7"/>
            <p:cNvSpPr/>
            <p:nvPr/>
          </p:nvSpPr>
          <p:spPr>
            <a:xfrm>
              <a:off x="5363854" y="1193110"/>
              <a:ext cx="914281" cy="914612"/>
            </a:xfrm>
            <a:prstGeom prst="roundRect">
              <a:avLst/>
            </a:prstGeom>
            <a:solidFill>
              <a:srgbClr val="838383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51" name="Group 83"/>
            <p:cNvGrpSpPr/>
            <p:nvPr/>
          </p:nvGrpSpPr>
          <p:grpSpPr>
            <a:xfrm>
              <a:off x="5594617" y="1418190"/>
              <a:ext cx="465077" cy="464452"/>
              <a:chOff x="2581275" y="2582069"/>
              <a:chExt cx="465138" cy="464344"/>
            </a:xfrm>
            <a:solidFill>
              <a:schemeClr val="bg2"/>
            </a:solidFill>
          </p:grpSpPr>
          <p:sp>
            <p:nvSpPr>
              <p:cNvPr id="452" name="AutoShape 128"/>
              <p:cNvSpPr>
                <a:spLocks/>
              </p:cNvSpPr>
              <p:nvPr/>
            </p:nvSpPr>
            <p:spPr bwMode="auto">
              <a:xfrm>
                <a:off x="2581275" y="2582069"/>
                <a:ext cx="465138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850" y="12150"/>
                    </a:moveTo>
                    <a:cubicBezTo>
                      <a:pt x="13851" y="12150"/>
                      <a:pt x="12926" y="11859"/>
                      <a:pt x="12124" y="11386"/>
                    </a:cubicBezTo>
                    <a:lnTo>
                      <a:pt x="11892" y="11618"/>
                    </a:lnTo>
                    <a:lnTo>
                      <a:pt x="11132" y="12377"/>
                    </a:lnTo>
                    <a:lnTo>
                      <a:pt x="9846" y="13663"/>
                    </a:lnTo>
                    <a:cubicBezTo>
                      <a:pt x="9593" y="13916"/>
                      <a:pt x="9451" y="14260"/>
                      <a:pt x="9451" y="14617"/>
                    </a:cubicBezTo>
                    <a:lnTo>
                      <a:pt x="9451" y="16200"/>
                    </a:lnTo>
                    <a:lnTo>
                      <a:pt x="8101" y="16200"/>
                    </a:lnTo>
                    <a:cubicBezTo>
                      <a:pt x="7356" y="16200"/>
                      <a:pt x="6751" y="16804"/>
                      <a:pt x="6751" y="17549"/>
                    </a:cubicBezTo>
                    <a:lnTo>
                      <a:pt x="6751" y="18900"/>
                    </a:lnTo>
                    <a:lnTo>
                      <a:pt x="5170" y="18900"/>
                    </a:lnTo>
                    <a:cubicBezTo>
                      <a:pt x="4812" y="18900"/>
                      <a:pt x="4469" y="19042"/>
                      <a:pt x="4216" y="19295"/>
                    </a:cubicBezTo>
                    <a:lnTo>
                      <a:pt x="3259" y="20252"/>
                    </a:lnTo>
                    <a:lnTo>
                      <a:pt x="1352" y="20249"/>
                    </a:lnTo>
                    <a:lnTo>
                      <a:pt x="1350" y="18326"/>
                    </a:lnTo>
                    <a:lnTo>
                      <a:pt x="9223" y="10467"/>
                    </a:lnTo>
                    <a:cubicBezTo>
                      <a:pt x="9223" y="10467"/>
                      <a:pt x="9223" y="10467"/>
                      <a:pt x="9224" y="10468"/>
                    </a:cubicBezTo>
                    <a:lnTo>
                      <a:pt x="10215" y="9477"/>
                    </a:lnTo>
                    <a:cubicBezTo>
                      <a:pt x="9741" y="8674"/>
                      <a:pt x="9451" y="7748"/>
                      <a:pt x="9451" y="6750"/>
                    </a:cubicBezTo>
                    <a:cubicBezTo>
                      <a:pt x="9451" y="3767"/>
                      <a:pt x="11869" y="1350"/>
                      <a:pt x="14850" y="1350"/>
                    </a:cubicBezTo>
                    <a:cubicBezTo>
                      <a:pt x="17832" y="1350"/>
                      <a:pt x="20250" y="3767"/>
                      <a:pt x="20250" y="6750"/>
                    </a:cubicBezTo>
                    <a:cubicBezTo>
                      <a:pt x="20250" y="9732"/>
                      <a:pt x="17832" y="12150"/>
                      <a:pt x="14850" y="12150"/>
                    </a:cubicBezTo>
                    <a:moveTo>
                      <a:pt x="14850" y="0"/>
                    </a:moveTo>
                    <a:cubicBezTo>
                      <a:pt x="11123" y="0"/>
                      <a:pt x="8101" y="3022"/>
                      <a:pt x="8101" y="6750"/>
                    </a:cubicBezTo>
                    <a:cubicBezTo>
                      <a:pt x="8101" y="7617"/>
                      <a:pt x="8283" y="8438"/>
                      <a:pt x="8582" y="9199"/>
                    </a:cubicBezTo>
                    <a:lnTo>
                      <a:pt x="383" y="17400"/>
                    </a:lnTo>
                    <a:cubicBezTo>
                      <a:pt x="146" y="17637"/>
                      <a:pt x="0" y="17863"/>
                      <a:pt x="0" y="18225"/>
                    </a:cubicBezTo>
                    <a:lnTo>
                      <a:pt x="0" y="20249"/>
                    </a:lnTo>
                    <a:cubicBezTo>
                      <a:pt x="0" y="20972"/>
                      <a:pt x="626" y="21599"/>
                      <a:pt x="1349" y="21599"/>
                    </a:cubicBezTo>
                    <a:lnTo>
                      <a:pt x="3374" y="21599"/>
                    </a:lnTo>
                    <a:cubicBezTo>
                      <a:pt x="3736" y="21599"/>
                      <a:pt x="3965" y="21455"/>
                      <a:pt x="4202" y="21219"/>
                    </a:cubicBezTo>
                    <a:lnTo>
                      <a:pt x="5170" y="20249"/>
                    </a:lnTo>
                    <a:lnTo>
                      <a:pt x="6751" y="20249"/>
                    </a:lnTo>
                    <a:cubicBezTo>
                      <a:pt x="7496" y="20249"/>
                      <a:pt x="8101" y="19645"/>
                      <a:pt x="8101" y="18900"/>
                    </a:cubicBezTo>
                    <a:lnTo>
                      <a:pt x="8101" y="17549"/>
                    </a:lnTo>
                    <a:lnTo>
                      <a:pt x="9451" y="17549"/>
                    </a:lnTo>
                    <a:cubicBezTo>
                      <a:pt x="10196" y="17549"/>
                      <a:pt x="10801" y="16945"/>
                      <a:pt x="10801" y="16200"/>
                    </a:cubicBezTo>
                    <a:lnTo>
                      <a:pt x="10801" y="14617"/>
                    </a:lnTo>
                    <a:lnTo>
                      <a:pt x="12400" y="13018"/>
                    </a:lnTo>
                    <a:cubicBezTo>
                      <a:pt x="13162" y="13317"/>
                      <a:pt x="13982" y="13500"/>
                      <a:pt x="14850" y="13500"/>
                    </a:cubicBezTo>
                    <a:cubicBezTo>
                      <a:pt x="18577" y="13500"/>
                      <a:pt x="21599" y="10477"/>
                      <a:pt x="21599" y="6750"/>
                    </a:cubicBezTo>
                    <a:cubicBezTo>
                      <a:pt x="21599" y="3022"/>
                      <a:pt x="18577" y="0"/>
                      <a:pt x="1485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53" name="AutoShape 129"/>
              <p:cNvSpPr>
                <a:spLocks/>
              </p:cNvSpPr>
              <p:nvPr/>
            </p:nvSpPr>
            <p:spPr bwMode="auto">
              <a:xfrm>
                <a:off x="2871788" y="2640013"/>
                <a:ext cx="115888" cy="115888"/>
              </a:xfrm>
              <a:custGeom>
                <a:avLst/>
                <a:gdLst>
                  <a:gd name="T0" fmla="*/ 10800 w 21600"/>
                  <a:gd name="T1" fmla="+- 0 10800 134"/>
                  <a:gd name="T2" fmla="*/ 10800 h 21333"/>
                  <a:gd name="T3" fmla="*/ 10800 w 21600"/>
                  <a:gd name="T4" fmla="+- 0 10800 134"/>
                  <a:gd name="T5" fmla="*/ 10800 h 21333"/>
                  <a:gd name="T6" fmla="*/ 10800 w 21600"/>
                  <a:gd name="T7" fmla="+- 0 10800 134"/>
                  <a:gd name="T8" fmla="*/ 10800 h 21333"/>
                  <a:gd name="T9" fmla="*/ 10800 w 21600"/>
                  <a:gd name="T10" fmla="+- 0 10800 134"/>
                  <a:gd name="T11" fmla="*/ 10800 h 21333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600" h="21333">
                    <a:moveTo>
                      <a:pt x="13008" y="18684"/>
                    </a:moveTo>
                    <a:cubicBezTo>
                      <a:pt x="9017" y="15850"/>
                      <a:pt x="5542" y="12415"/>
                      <a:pt x="2694" y="8570"/>
                    </a:cubicBezTo>
                    <a:cubicBezTo>
                      <a:pt x="3736" y="5628"/>
                      <a:pt x="5693" y="3697"/>
                      <a:pt x="8585" y="2647"/>
                    </a:cubicBezTo>
                    <a:cubicBezTo>
                      <a:pt x="12578" y="5489"/>
                      <a:pt x="16048" y="8911"/>
                      <a:pt x="18889" y="12809"/>
                    </a:cubicBezTo>
                    <a:cubicBezTo>
                      <a:pt x="17836" y="15730"/>
                      <a:pt x="15883" y="17647"/>
                      <a:pt x="13008" y="18684"/>
                    </a:cubicBezTo>
                    <a:moveTo>
                      <a:pt x="21110" y="11295"/>
                    </a:moveTo>
                    <a:cubicBezTo>
                      <a:pt x="18081" y="7130"/>
                      <a:pt x="14396" y="3496"/>
                      <a:pt x="10161" y="484"/>
                    </a:cubicBezTo>
                    <a:cubicBezTo>
                      <a:pt x="9468" y="-8"/>
                      <a:pt x="8579" y="-134"/>
                      <a:pt x="7778" y="145"/>
                    </a:cubicBezTo>
                    <a:cubicBezTo>
                      <a:pt x="4027" y="1450"/>
                      <a:pt x="1463" y="3983"/>
                      <a:pt x="145" y="7687"/>
                    </a:cubicBezTo>
                    <a:cubicBezTo>
                      <a:pt x="46" y="7962"/>
                      <a:pt x="0" y="8252"/>
                      <a:pt x="0" y="8537"/>
                    </a:cubicBezTo>
                    <a:cubicBezTo>
                      <a:pt x="0" y="9071"/>
                      <a:pt x="167" y="9596"/>
                      <a:pt x="487" y="10041"/>
                    </a:cubicBezTo>
                    <a:cubicBezTo>
                      <a:pt x="3525" y="14213"/>
                      <a:pt x="7211" y="17850"/>
                      <a:pt x="11431" y="20850"/>
                    </a:cubicBezTo>
                    <a:cubicBezTo>
                      <a:pt x="12122" y="21338"/>
                      <a:pt x="13010" y="21466"/>
                      <a:pt x="13812" y="21188"/>
                    </a:cubicBezTo>
                    <a:cubicBezTo>
                      <a:pt x="17563" y="19893"/>
                      <a:pt x="20133" y="17356"/>
                      <a:pt x="21451" y="13647"/>
                    </a:cubicBezTo>
                    <a:cubicBezTo>
                      <a:pt x="21551" y="13372"/>
                      <a:pt x="21600" y="13081"/>
                      <a:pt x="21600" y="12796"/>
                    </a:cubicBezTo>
                    <a:cubicBezTo>
                      <a:pt x="21600" y="12265"/>
                      <a:pt x="21429" y="11740"/>
                      <a:pt x="21110" y="1129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54" name="组合 453"/>
          <p:cNvGrpSpPr/>
          <p:nvPr/>
        </p:nvGrpSpPr>
        <p:grpSpPr>
          <a:xfrm>
            <a:off x="1507048" y="5368011"/>
            <a:ext cx="1105795" cy="1106194"/>
            <a:chOff x="828477" y="3938792"/>
            <a:chExt cx="1079398" cy="1079788"/>
          </a:xfrm>
        </p:grpSpPr>
        <p:sp>
          <p:nvSpPr>
            <p:cNvPr id="455" name="Rounded Rectangle 6"/>
            <p:cNvSpPr/>
            <p:nvPr/>
          </p:nvSpPr>
          <p:spPr>
            <a:xfrm>
              <a:off x="828477" y="3938792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56" name="Rounded Rectangle 6"/>
            <p:cNvSpPr/>
            <p:nvPr/>
          </p:nvSpPr>
          <p:spPr>
            <a:xfrm>
              <a:off x="911433" y="4021045"/>
              <a:ext cx="914281" cy="914612"/>
            </a:xfrm>
            <a:prstGeom prst="roundRect">
              <a:avLst/>
            </a:prstGeom>
            <a:solidFill>
              <a:srgbClr val="029BAB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57" name="Group 86"/>
            <p:cNvGrpSpPr/>
            <p:nvPr/>
          </p:nvGrpSpPr>
          <p:grpSpPr>
            <a:xfrm>
              <a:off x="1143574" y="4246125"/>
              <a:ext cx="464284" cy="464452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458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  <p:sp>
            <p:nvSpPr>
              <p:cNvPr id="459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  <p:sp>
            <p:nvSpPr>
              <p:cNvPr id="460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</p:grpSp>
      </p:grpSp>
      <p:sp>
        <p:nvSpPr>
          <p:cNvPr id="461" name="文本框 460"/>
          <p:cNvSpPr txBox="1"/>
          <p:nvPr/>
        </p:nvSpPr>
        <p:spPr>
          <a:xfrm>
            <a:off x="3085038" y="191418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029BAB"/>
                </a:solidFill>
                <a:sym typeface="+mn-lt"/>
              </a:rPr>
              <a:t>人力资源管理意识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2" name="文本框 461"/>
          <p:cNvSpPr txBox="1"/>
          <p:nvPr/>
        </p:nvSpPr>
        <p:spPr>
          <a:xfrm>
            <a:off x="3110291" y="3657843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 smtClean="0">
                <a:solidFill>
                  <a:prstClr val="white">
                    <a:lumMod val="50000"/>
                  </a:prstClr>
                </a:solidFill>
                <a:sym typeface="+mn-lt"/>
              </a:rPr>
              <a:t>  持之以恒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sym typeface="+mn-lt"/>
              </a:rPr>
              <a:t>的毅力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3" name="文本框 462"/>
          <p:cNvSpPr txBox="1"/>
          <p:nvPr/>
        </p:nvSpPr>
        <p:spPr>
          <a:xfrm>
            <a:off x="8682317" y="191418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sym typeface="+mn-lt"/>
              </a:rPr>
              <a:t>良好的心态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4" name="文本框 463"/>
          <p:cNvSpPr txBox="1"/>
          <p:nvPr/>
        </p:nvSpPr>
        <p:spPr>
          <a:xfrm>
            <a:off x="8682316" y="545227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sym typeface="+mn-lt"/>
              </a:rPr>
              <a:t>专业的知识技能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5" name="文本框 464"/>
          <p:cNvSpPr txBox="1"/>
          <p:nvPr/>
        </p:nvSpPr>
        <p:spPr>
          <a:xfrm>
            <a:off x="8682316" y="3683230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029BAB"/>
                </a:solidFill>
                <a:sym typeface="+mn-lt"/>
              </a:rPr>
              <a:t>全面的知识结构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6" name="文本框 465"/>
          <p:cNvSpPr txBox="1"/>
          <p:nvPr/>
        </p:nvSpPr>
        <p:spPr>
          <a:xfrm>
            <a:off x="3110290" y="5452275"/>
            <a:ext cx="295465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029BAB"/>
                </a:solidFill>
                <a:sym typeface="+mn-lt"/>
              </a:rPr>
              <a:t>良好的人文素质修养</a:t>
            </a:r>
          </a:p>
          <a:p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374473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11000">
        <p14:doors dir="vert"/>
      </p:transition>
    </mc:Choice>
    <mc:Fallback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" grpId="0"/>
      <p:bldP spid="462" grpId="0"/>
      <p:bldP spid="463" grpId="0"/>
      <p:bldP spid="464" grpId="0"/>
      <p:bldP spid="465" grpId="0"/>
      <p:bldP spid="46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稳重大气蓝灰立体岗位竞聘求职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BingLLB#"/>
  <p:tag name="MH_LAYOUT" val="SubTitle"/>
  <p:tag name="MH" val="20160219113219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113219"/>
  <p:tag name="MH_LIBRARY" val="GRAPHIC"/>
  <p:tag name="MH_TYPE" val="PageTitle"/>
  <p:tag name="MH_ORDER" val="Page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TuWHP#"/>
  <p:tag name="MH_LAYOUT" val="SubTitleText"/>
  <p:tag name="MH" val="20160218231905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LiuChBZh#"/>
  <p:tag name="MH_LAYOUT" val="SubTitleText"/>
  <p:tag name="MH" val="20160202215101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PageTitle"/>
  <p:tag name="MH_ORDER" val="Page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YinZJG#"/>
  <p:tag name="MH_LAYOUT" val="TitleSubTitle"/>
  <p:tag name="MH" val="20160203101803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PageTitle"/>
  <p:tag name="MH_ORDER" val="Page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BingLLB#"/>
  <p:tag name="MH_LAYOUT" val="SubTitle"/>
  <p:tag name="MH" val="20160219102052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102052"/>
  <p:tag name="MH_LIBRARY" val="GRAPHIC"/>
  <p:tag name="MH_TYPE" val="PageTitle"/>
  <p:tag name="MH_ORDER" val="Page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0202204654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04654"/>
  <p:tag name="MH_LIBRARY" val="GRAPHIC"/>
  <p:tag name="MH_TYPE" val="SubTitle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Desc"/>
  <p:tag name="MH" val="20160219094023"/>
  <p:tag name="MH_LIBRARY" val="GRAPHI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PageTitle"/>
  <p:tag name="MH_ORDER" val="PageTitle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4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C00000"/>
      </a:accent1>
      <a:accent2>
        <a:srgbClr val="000000"/>
      </a:accent2>
      <a:accent3>
        <a:srgbClr val="FF0000"/>
      </a:accent3>
      <a:accent4>
        <a:srgbClr val="595959"/>
      </a:accent4>
      <a:accent5>
        <a:srgbClr val="800080"/>
      </a:accent5>
      <a:accent6>
        <a:srgbClr val="00B050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2174</Words>
  <Application>Microsoft Office PowerPoint</Application>
  <PresentationFormat>自定义</PresentationFormat>
  <Paragraphs>281</Paragraphs>
  <Slides>24</Slides>
  <Notes>24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26" baseType="lpstr">
      <vt:lpstr>Office 主题</vt:lpstr>
      <vt:lpstr>Office 主题​​</vt:lpstr>
      <vt:lpstr>幻灯片 1</vt:lpstr>
      <vt:lpstr>幻灯片 2</vt:lpstr>
      <vt:lpstr>幻灯片 3</vt:lpstr>
      <vt:lpstr>基本信息 | Information</vt:lpstr>
      <vt:lpstr>个人履历 | Resume</vt:lpstr>
      <vt:lpstr>荣誉奖项 | Honor Award</vt:lpstr>
      <vt:lpstr>语言能力 | Language</vt:lpstr>
      <vt:lpstr>幻灯片 8</vt:lpstr>
      <vt:lpstr>知识技能 | Knowledge</vt:lpstr>
      <vt:lpstr>解决问题能力 | Solve The Problem</vt:lpstr>
      <vt:lpstr>解决问题能力 | Solve The Problem</vt:lpstr>
      <vt:lpstr>岗位职责 | Responsibilities</vt:lpstr>
      <vt:lpstr>幻灯片 13</vt:lpstr>
      <vt:lpstr>核心竞争力 | Core Competence</vt:lpstr>
      <vt:lpstr>核心竞争力 | Core Competence</vt:lpstr>
      <vt:lpstr>专业技能 | Professional Skills</vt:lpstr>
      <vt:lpstr>创新力 | Innovation Skills</vt:lpstr>
      <vt:lpstr>协调技能 | Coordination Skills</vt:lpstr>
      <vt:lpstr>团队合作 | Teamwork</vt:lpstr>
      <vt:lpstr>执行力 | Executive Force</vt:lpstr>
      <vt:lpstr>幻灯片 21</vt:lpstr>
      <vt:lpstr>目标规划 | Programming</vt:lpstr>
      <vt:lpstr>幻灯片 23</vt:lpstr>
      <vt:lpstr>幻灯片 24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稳重大气蓝灰立体岗位竞聘求职PPT模板</dc:title>
  <dc:creator>PC</dc:creator>
  <cp:lastModifiedBy>Administrator</cp:lastModifiedBy>
  <cp:revision>197</cp:revision>
  <dcterms:created xsi:type="dcterms:W3CDTF">2016-07-17T08:53:19Z</dcterms:created>
  <dcterms:modified xsi:type="dcterms:W3CDTF">2017-07-10T05:05:24Z</dcterms:modified>
</cp:coreProperties>
</file>

<file path=docProps/thumbnail.jpeg>
</file>